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24"/>
  </p:notesMasterIdLst>
  <p:sldIdLst>
    <p:sldId id="258" r:id="rId3"/>
    <p:sldId id="257" r:id="rId4"/>
    <p:sldId id="498" r:id="rId5"/>
    <p:sldId id="499" r:id="rId6"/>
    <p:sldId id="500" r:id="rId7"/>
    <p:sldId id="522" r:id="rId8"/>
    <p:sldId id="503" r:id="rId9"/>
    <p:sldId id="523" r:id="rId10"/>
    <p:sldId id="524" r:id="rId11"/>
    <p:sldId id="525" r:id="rId12"/>
    <p:sldId id="526" r:id="rId13"/>
    <p:sldId id="527" r:id="rId14"/>
    <p:sldId id="528" r:id="rId15"/>
    <p:sldId id="529" r:id="rId16"/>
    <p:sldId id="530" r:id="rId17"/>
    <p:sldId id="531" r:id="rId18"/>
    <p:sldId id="532" r:id="rId19"/>
    <p:sldId id="533" r:id="rId20"/>
    <p:sldId id="534" r:id="rId21"/>
    <p:sldId id="535" r:id="rId22"/>
    <p:sldId id="52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E7E"/>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12" autoAdjust="0"/>
    <p:restoredTop sz="81722" autoAdjust="0"/>
  </p:normalViewPr>
  <p:slideViewPr>
    <p:cSldViewPr snapToGrid="0" showGuides="1">
      <p:cViewPr varScale="1">
        <p:scale>
          <a:sx n="75" d="100"/>
          <a:sy n="75" d="100"/>
        </p:scale>
        <p:origin x="1210" y="4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50295A-D548-463D-A0FB-7869A4CA0027}" type="datetimeFigureOut">
              <a:rPr lang="zh-CN" altLang="en-US" smtClean="0"/>
              <a:t>2022/8/28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9F0AFC-48CF-49C0-954B-6A141C32AE05}" type="slidenum">
              <a:rPr lang="zh-CN" altLang="en-US" smtClean="0"/>
              <a:t>‹#›</a:t>
            </a:fld>
            <a:endParaRPr lang="zh-CN" altLang="en-US"/>
          </a:p>
        </p:txBody>
      </p:sp>
    </p:spTree>
    <p:extLst>
      <p:ext uri="{BB962C8B-B14F-4D97-AF65-F5344CB8AC3E}">
        <p14:creationId xmlns:p14="http://schemas.microsoft.com/office/powerpoint/2010/main" val="2603402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5A9F0AFC-48CF-49C0-954B-6A141C32AE05}" type="slidenum">
              <a:rPr lang="zh-CN" altLang="en-US" smtClean="0"/>
              <a:t>1</a:t>
            </a:fld>
            <a:endParaRPr lang="zh-CN" altLang="en-US"/>
          </a:p>
        </p:txBody>
      </p:sp>
    </p:spTree>
    <p:extLst>
      <p:ext uri="{BB962C8B-B14F-4D97-AF65-F5344CB8AC3E}">
        <p14:creationId xmlns:p14="http://schemas.microsoft.com/office/powerpoint/2010/main" val="1674011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5</a:t>
            </a:fld>
            <a:endParaRPr lang="zh-CN" altLang="en-US"/>
          </a:p>
        </p:txBody>
      </p:sp>
    </p:spTree>
    <p:extLst>
      <p:ext uri="{BB962C8B-B14F-4D97-AF65-F5344CB8AC3E}">
        <p14:creationId xmlns:p14="http://schemas.microsoft.com/office/powerpoint/2010/main" val="2089068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A9F0AFC-48CF-49C0-954B-6A141C32AE05}" type="slidenum">
              <a:rPr lang="zh-CN" altLang="en-US" smtClean="0"/>
              <a:t>6</a:t>
            </a:fld>
            <a:endParaRPr lang="zh-CN" altLang="en-US"/>
          </a:p>
        </p:txBody>
      </p:sp>
    </p:spTree>
    <p:extLst>
      <p:ext uri="{BB962C8B-B14F-4D97-AF65-F5344CB8AC3E}">
        <p14:creationId xmlns:p14="http://schemas.microsoft.com/office/powerpoint/2010/main" val="1399275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37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142B6578-AAF6-4D63-A545-F6C311EB50A4}" type="datetimeFigureOut">
              <a:rPr lang="zh-CN" altLang="en-US" smtClean="0"/>
              <a:t>2022/8/28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2CCA8F1-65B7-4168-9E5A-D348FEC2CD71}" type="slidenum">
              <a:rPr lang="zh-CN" altLang="en-US" smtClean="0"/>
              <a:t>‹#›</a:t>
            </a:fld>
            <a:endParaRPr lang="zh-CN" altLang="en-US"/>
          </a:p>
        </p:txBody>
      </p:sp>
    </p:spTree>
    <p:extLst>
      <p:ext uri="{BB962C8B-B14F-4D97-AF65-F5344CB8AC3E}">
        <p14:creationId xmlns:p14="http://schemas.microsoft.com/office/powerpoint/2010/main" val="1860921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3235158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3" name="Rounded Rectangle 12"/>
          <p:cNvSpPr/>
          <p:nvPr userDrawn="1"/>
        </p:nvSpPr>
        <p:spPr>
          <a:xfrm>
            <a:off x="0" y="463101"/>
            <a:ext cx="120869" cy="535382"/>
          </a:xfrm>
          <a:prstGeom prst="roundRect">
            <a:avLst>
              <a:gd name="adj" fmla="val 0"/>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solidFill>
            </a:endParaRPr>
          </a:p>
        </p:txBody>
      </p:sp>
      <p:sp>
        <p:nvSpPr>
          <p:cNvPr id="7" name="Text Placeholder 10"/>
          <p:cNvSpPr>
            <a:spLocks noGrp="1"/>
          </p:cNvSpPr>
          <p:nvPr>
            <p:ph type="body" sz="quarter" idx="13"/>
          </p:nvPr>
        </p:nvSpPr>
        <p:spPr>
          <a:xfrm>
            <a:off x="252192" y="463100"/>
            <a:ext cx="10938321" cy="669013"/>
          </a:xfrm>
        </p:spPr>
        <p:txBody>
          <a:bodyPr lIns="0" tIns="0" rIns="0" bIns="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lang="id-ID" sz="4000" kern="1200" dirty="0">
                <a:solidFill>
                  <a:schemeClr val="tx1"/>
                </a:solidFill>
                <a:effectLst/>
                <a:latin typeface="+mn-lt"/>
                <a:ea typeface="+mn-ea"/>
                <a:cs typeface="+mn-ea"/>
              </a:defRPr>
            </a:lvl1pPr>
          </a:lstStyle>
          <a:p>
            <a:pPr lvl="0"/>
            <a:endParaRPr lang="id-ID" dirty="0"/>
          </a:p>
        </p:txBody>
      </p:sp>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4293426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10" name="Rounded Rectangle 9"/>
          <p:cNvSpPr/>
          <p:nvPr userDrawn="1"/>
        </p:nvSpPr>
        <p:spPr>
          <a:xfrm>
            <a:off x="11471564" y="372774"/>
            <a:ext cx="431078"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id-ID">
              <a:solidFill>
                <a:prstClr val="white">
                  <a:lumMod val="50000"/>
                </a:prstClr>
              </a:solidFill>
            </a:endParaRPr>
          </a:p>
        </p:txBody>
      </p:sp>
      <p:sp>
        <p:nvSpPr>
          <p:cNvPr id="15" name="Slide Number Placeholder 5"/>
          <p:cNvSpPr>
            <a:spLocks noGrp="1"/>
          </p:cNvSpPr>
          <p:nvPr>
            <p:ph type="sldNum" sz="quarter" idx="12"/>
          </p:nvPr>
        </p:nvSpPr>
        <p:spPr>
          <a:xfrm>
            <a:off x="11471564" y="327460"/>
            <a:ext cx="431078" cy="389083"/>
          </a:xfrm>
        </p:spPr>
        <p:txBody>
          <a:bodyPr lIns="0" tIns="0" rIns="0" bIns="0"/>
          <a:lstStyle>
            <a:lvl1pPr algn="ctr">
              <a:defRPr sz="1000">
                <a:solidFill>
                  <a:schemeClr val="bg1">
                    <a:lumMod val="50000"/>
                  </a:schemeClr>
                </a:solidFill>
                <a:latin typeface="Lato" panose="020F0502020204030203" pitchFamily="34" charset="0"/>
              </a:defRPr>
            </a:lvl1pPr>
          </a:lstStyle>
          <a:p>
            <a:pPr>
              <a:defRPr/>
            </a:pPr>
            <a:fld id="{FCEE2C88-6C8F-484D-AF69-578F576B1F44}" type="slidenum">
              <a:rPr lang="en-US" smtClean="0">
                <a:solidFill>
                  <a:prstClr val="white">
                    <a:lumMod val="50000"/>
                  </a:prstClr>
                </a:solidFill>
              </a:rPr>
              <a:pPr>
                <a:defRPr/>
              </a:pPr>
              <a:t>‹#›</a:t>
            </a:fld>
            <a:endParaRPr lang="en-US" dirty="0">
              <a:solidFill>
                <a:prstClr val="white">
                  <a:lumMod val="50000"/>
                </a:prstClr>
              </a:solidFill>
            </a:endParaRPr>
          </a:p>
        </p:txBody>
      </p:sp>
    </p:spTree>
    <p:extLst>
      <p:ext uri="{BB962C8B-B14F-4D97-AF65-F5344CB8AC3E}">
        <p14:creationId xmlns:p14="http://schemas.microsoft.com/office/powerpoint/2010/main" val="81546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036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1_标题幻灯片">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1677" cy="6858000"/>
          </a:xfrm>
          <a:prstGeom prst="rect">
            <a:avLst/>
          </a:prstGeom>
        </p:spPr>
      </p:pic>
    </p:spTree>
    <p:extLst>
      <p:ext uri="{BB962C8B-B14F-4D97-AF65-F5344CB8AC3E}">
        <p14:creationId xmlns:p14="http://schemas.microsoft.com/office/powerpoint/2010/main" val="1081500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945731"/>
      </p:ext>
    </p:extLst>
  </p:cSld>
  <p:clrMap bg1="lt1" tx1="dk1" bg2="lt2" tx2="dk2" accent1="accent1" accent2="accent2" accent3="accent3" accent4="accent4" accent5="accent5" accent6="accent6" hlink="hlink" folHlink="folHlink"/>
  <p:sldLayoutIdLst>
    <p:sldLayoutId id="2147483668" r:id="rId1"/>
    <p:sldLayoutId id="2147483673" r:id="rId2"/>
    <p:sldLayoutId id="2147483676" r:id="rId3"/>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Raleway" panose="020B0003030101060003" pitchFamily="34" charset="0"/>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Raleway" panose="020B0003030101060003" pitchFamily="34" charset="0"/>
              </a:defRPr>
            </a:lvl1pPr>
          </a:lstStyle>
          <a:p>
            <a:pPr>
              <a:defRPr/>
            </a:pPr>
            <a:fld id="{FCEE2C88-6C8F-484D-AF69-578F576B1F44}"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11787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4" r:id="rId4"/>
  </p:sldLayoutIdLst>
  <p:hf hdr="0" ftr="0" dt="0"/>
  <p:txStyles>
    <p:titleStyle>
      <a:lvl1pPr algn="l" defTabSz="914400" rtl="0" eaLnBrk="1" latinLnBrk="0" hangingPunct="1">
        <a:lnSpc>
          <a:spcPct val="90000"/>
        </a:lnSpc>
        <a:spcBef>
          <a:spcPct val="0"/>
        </a:spcBef>
        <a:buNone/>
        <a:defRPr lang="en-US" sz="30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lang="en-US" sz="2400" kern="1200" dirty="0" smtClean="0">
          <a:solidFill>
            <a:schemeClr val="tx1"/>
          </a:solidFill>
          <a:effectLst/>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itchFamily="34" charset="0"/>
        <a:buChar char="•"/>
        <a:defRPr lang="en-US" sz="2000" kern="1200" dirty="0" smtClean="0">
          <a:solidFill>
            <a:schemeClr val="tx1"/>
          </a:solidFill>
          <a:effectLst/>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itchFamily="34" charset="0"/>
        <a:buChar char="•"/>
        <a:defRPr lang="en-US" sz="1800" kern="1200" dirty="0" smtClean="0">
          <a:solidFill>
            <a:schemeClr val="tx1"/>
          </a:solidFill>
          <a:effectLst/>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itchFamily="34" charset="0"/>
        <a:buChar char="•"/>
        <a:defRPr lang="en-US" sz="1600" kern="1200" dirty="0" smtClean="0">
          <a:solidFill>
            <a:schemeClr val="tx1"/>
          </a:solidFill>
          <a:effectLst/>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itchFamily="34" charset="0"/>
        <a:buChar char="•"/>
        <a:defRPr lang="en-US" sz="1600" kern="1200" dirty="0">
          <a:solidFill>
            <a:schemeClr val="tx1"/>
          </a:solidFill>
          <a:effectLst/>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585332" y="3424634"/>
            <a:ext cx="5696587"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r>
              <a:rPr kumimoji="1" lang="en-US" altLang="zh-CN" sz="2400">
                <a:solidFill>
                  <a:schemeClr val="tx1">
                    <a:lumMod val="50000"/>
                    <a:lumOff val="50000"/>
                  </a:schemeClr>
                </a:solidFill>
                <a:cs typeface="+mn-ea"/>
                <a:sym typeface="+mn-lt"/>
              </a:rPr>
              <a:t>Overview of clustering algorithms</a:t>
            </a:r>
            <a:endParaRPr kumimoji="1" lang="zh-CN" altLang="en-US" sz="2400" dirty="0">
              <a:solidFill>
                <a:schemeClr val="tx1">
                  <a:lumMod val="50000"/>
                  <a:lumOff val="50000"/>
                </a:schemeClr>
              </a:solidFill>
              <a:cs typeface="+mn-ea"/>
              <a:sym typeface="+mn-lt"/>
            </a:endParaRPr>
          </a:p>
        </p:txBody>
      </p:sp>
      <p:sp>
        <p:nvSpPr>
          <p:cNvPr id="3" name="文本框 8"/>
          <p:cNvSpPr txBox="1"/>
          <p:nvPr/>
        </p:nvSpPr>
        <p:spPr>
          <a:xfrm>
            <a:off x="4585333" y="2655193"/>
            <a:ext cx="4689296" cy="76944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zh-CN" altLang="en-US" sz="4400" b="1" i="0" u="none" strike="noStrike" kern="1200" cap="none" spc="0" normalizeH="0" baseline="0" noProof="0" dirty="0">
                <a:ln>
                  <a:noFill/>
                </a:ln>
                <a:solidFill>
                  <a:schemeClr val="tx1">
                    <a:lumMod val="75000"/>
                    <a:lumOff val="25000"/>
                  </a:schemeClr>
                </a:solidFill>
                <a:effectLst/>
                <a:uLnTx/>
                <a:uFillTx/>
                <a:cs typeface="+mn-ea"/>
                <a:sym typeface="+mn-lt"/>
              </a:rPr>
              <a:t>聚类算法概述</a:t>
            </a:r>
          </a:p>
        </p:txBody>
      </p:sp>
      <p:cxnSp>
        <p:nvCxnSpPr>
          <p:cNvPr id="4" name="直接连接符 3"/>
          <p:cNvCxnSpPr/>
          <p:nvPr/>
        </p:nvCxnSpPr>
        <p:spPr>
          <a:xfrm>
            <a:off x="4416441" y="2757714"/>
            <a:ext cx="0" cy="1128585"/>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699658" y="2485638"/>
            <a:ext cx="1547892" cy="1573583"/>
            <a:chOff x="2498710" y="2311467"/>
            <a:chExt cx="1748840" cy="1777866"/>
          </a:xfrm>
        </p:grpSpPr>
        <p:sp>
          <p:nvSpPr>
            <p:cNvPr id="6" name="椭圆 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dirty="0"/>
                <a:t>6</a:t>
              </a:r>
              <a:endParaRPr lang="zh-CN" altLang="en-US" sz="8000" dirty="0"/>
            </a:p>
          </p:txBody>
        </p:sp>
        <p:sp>
          <p:nvSpPr>
            <p:cNvPr id="7" name="椭圆 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8000" dirty="0"/>
            </a:p>
          </p:txBody>
        </p:sp>
        <p:sp>
          <p:nvSpPr>
            <p:cNvPr id="8" name="椭圆 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椭圆 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2966193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94479" y="1662066"/>
            <a:ext cx="10603042" cy="389545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1600" dirty="0"/>
              <a:t>       </a:t>
            </a:r>
            <a:r>
              <a:rPr lang="en-US" altLang="zh-CN" sz="1600" dirty="0" err="1"/>
              <a:t>DBSCAN</a:t>
            </a:r>
            <a:r>
              <a:rPr lang="zh-CN" altLang="en-US" sz="1600" dirty="0"/>
              <a:t>（</a:t>
            </a:r>
            <a:r>
              <a:rPr lang="en-US" altLang="zh-CN" sz="1600" dirty="0"/>
              <a:t>Density-Based Spatial Clustering of Applications with Noise</a:t>
            </a:r>
            <a:r>
              <a:rPr lang="zh-CN" altLang="en-US" sz="1600" dirty="0"/>
              <a:t>）是</a:t>
            </a:r>
            <a:r>
              <a:rPr lang="en-US" altLang="zh-CN" sz="1600" dirty="0"/>
              <a:t>Martin Ester</a:t>
            </a:r>
            <a:r>
              <a:rPr lang="zh-CN" altLang="en-US" sz="1600" dirty="0"/>
              <a:t>，</a:t>
            </a:r>
            <a:r>
              <a:rPr lang="en-US" altLang="zh-CN" sz="1600" dirty="0"/>
              <a:t>Hans-</a:t>
            </a:r>
            <a:r>
              <a:rPr lang="en-US" altLang="zh-CN" sz="1600" dirty="0" err="1"/>
              <a:t>PeterKriegel</a:t>
            </a:r>
            <a:r>
              <a:rPr lang="zh-CN" altLang="en-US" sz="1600" dirty="0"/>
              <a:t>等人于</a:t>
            </a:r>
            <a:r>
              <a:rPr lang="en-US" altLang="zh-CN" sz="1600" dirty="0"/>
              <a:t>1996</a:t>
            </a:r>
            <a:r>
              <a:rPr lang="zh-CN" altLang="en-US" sz="1600" dirty="0"/>
              <a:t>年提出的一种基于密度的聚类方法，是目前公认的典型的基于密度的聚类方法。密度聚类算法认为簇可以看作一种高密度区域，这种区域被低密度区域分割，通过这种做法能够忽略噪声点和孤立点数据的影响，使得不管什么形状的簇都能被发现。而</a:t>
            </a:r>
            <a:r>
              <a:rPr lang="en-US" altLang="zh-CN" sz="1600" dirty="0" err="1"/>
              <a:t>DBSCAN</a:t>
            </a:r>
            <a:r>
              <a:rPr lang="zh-CN" altLang="en-US" sz="1600" dirty="0"/>
              <a:t>算法就是一种利用高密度连接区域划分簇的密度聚类算法。在该算法中，簇具有密度相连的点的最大集以及高密度区域等特征。与划分和层次聚类方法不同，它将簇定义为密度相连的点的最大集合，能够把具有足够高密度的区域划分为簇，并可在噪声的空间数据库中发现任意形状的聚类。</a:t>
            </a:r>
            <a:endParaRPr lang="en-US" altLang="zh-CN" sz="1600" dirty="0"/>
          </a:p>
          <a:p>
            <a:r>
              <a:rPr lang="zh-CN" altLang="en-US" sz="1600" dirty="0"/>
              <a:t>除此之外</a:t>
            </a:r>
            <a:r>
              <a:rPr lang="en-US" altLang="zh-CN" sz="1600" dirty="0" err="1"/>
              <a:t>DBSCAN</a:t>
            </a:r>
            <a:r>
              <a:rPr lang="zh-CN" altLang="en-US" sz="1600" dirty="0"/>
              <a:t>的一些基本概念，如下所示。</a:t>
            </a:r>
          </a:p>
          <a:p>
            <a:r>
              <a:rPr lang="zh-CN" altLang="en-US" sz="1600" dirty="0"/>
              <a:t>（</a:t>
            </a:r>
            <a:r>
              <a:rPr lang="en-US" altLang="zh-CN" sz="1600" dirty="0"/>
              <a:t>1</a:t>
            </a:r>
            <a:r>
              <a:rPr lang="zh-CN" altLang="en-US" sz="1600" dirty="0"/>
              <a:t>）</a:t>
            </a:r>
            <a:r>
              <a:rPr lang="en-US" altLang="zh-CN" sz="1600" dirty="0"/>
              <a:t>Eps</a:t>
            </a:r>
            <a:r>
              <a:rPr lang="zh-CN" altLang="en-US" sz="1600" dirty="0"/>
              <a:t>邻域：简单来讲就是与点的距离小于等于</a:t>
            </a:r>
            <a:r>
              <a:rPr lang="en-US" altLang="zh-CN" sz="1600" dirty="0"/>
              <a:t>Eps</a:t>
            </a:r>
            <a:r>
              <a:rPr lang="zh-CN" altLang="en-US" sz="1600" dirty="0"/>
              <a:t>的所有点的集合。</a:t>
            </a:r>
          </a:p>
          <a:p>
            <a:r>
              <a:rPr lang="zh-CN" altLang="en-US" sz="1600" dirty="0"/>
              <a:t>（</a:t>
            </a:r>
            <a:r>
              <a:rPr lang="en-US" altLang="zh-CN" sz="1600" dirty="0"/>
              <a:t>2</a:t>
            </a:r>
            <a:r>
              <a:rPr lang="zh-CN" altLang="en-US" sz="1600" dirty="0"/>
              <a:t>）直接密度可达：如果点</a:t>
            </a:r>
            <a:r>
              <a:rPr lang="en-US" altLang="zh-CN" sz="1600" dirty="0"/>
              <a:t>p</a:t>
            </a:r>
            <a:r>
              <a:rPr lang="zh-CN" altLang="en-US" sz="1600" dirty="0"/>
              <a:t>在核心点</a:t>
            </a:r>
            <a:r>
              <a:rPr lang="en-US" altLang="zh-CN" sz="1600" dirty="0"/>
              <a:t>q</a:t>
            </a:r>
            <a:r>
              <a:rPr lang="zh-CN" altLang="en-US" sz="1600" dirty="0"/>
              <a:t>的</a:t>
            </a:r>
            <a:r>
              <a:rPr lang="en-US" altLang="zh-CN" sz="1600" dirty="0"/>
              <a:t>Eps</a:t>
            </a:r>
            <a:r>
              <a:rPr lang="zh-CN" altLang="en-US" sz="1600" dirty="0"/>
              <a:t>邻域內，则称数据对象</a:t>
            </a:r>
            <a:r>
              <a:rPr lang="en-US" altLang="zh-CN" sz="1600" dirty="0"/>
              <a:t>p</a:t>
            </a:r>
            <a:r>
              <a:rPr lang="zh-CN" altLang="en-US" sz="1600" dirty="0"/>
              <a:t>从数据对象</a:t>
            </a:r>
            <a:r>
              <a:rPr lang="en-US" altLang="zh-CN" sz="1600" dirty="0"/>
              <a:t>q</a:t>
            </a:r>
            <a:r>
              <a:rPr lang="zh-CN" altLang="en-US" sz="1600" dirty="0"/>
              <a:t>出发是直接密度可达的。</a:t>
            </a:r>
          </a:p>
          <a:p>
            <a:r>
              <a:rPr lang="zh-CN" altLang="en-US" sz="1600" dirty="0"/>
              <a:t>（</a:t>
            </a:r>
            <a:r>
              <a:rPr lang="en-US" altLang="zh-CN" sz="1600" dirty="0"/>
              <a:t>3</a:t>
            </a:r>
            <a:r>
              <a:rPr lang="zh-CN" altLang="en-US" sz="1600" dirty="0"/>
              <a:t>）密度可达：如果存在数据对象链</a:t>
            </a:r>
            <a:r>
              <a:rPr lang="en-US" altLang="zh-CN" sz="1600" dirty="0" err="1"/>
              <a:t>p_1,p_2</a:t>
            </a:r>
            <a:r>
              <a:rPr lang="en-US" altLang="zh-CN" sz="1600" dirty="0"/>
              <a:t>,…..</a:t>
            </a:r>
            <a:r>
              <a:rPr lang="en-US" altLang="zh-CN" sz="1600" dirty="0" err="1"/>
              <a:t>p_n</a:t>
            </a:r>
            <a:r>
              <a:rPr lang="zh-CN" altLang="en-US" sz="1600" dirty="0"/>
              <a:t>，</a:t>
            </a:r>
            <a:r>
              <a:rPr lang="en-US" altLang="zh-CN" sz="1600" dirty="0"/>
              <a:t>p_(</a:t>
            </a:r>
            <a:r>
              <a:rPr lang="en-US" altLang="zh-CN" sz="1600" dirty="0" err="1"/>
              <a:t>i+1</a:t>
            </a:r>
            <a:r>
              <a:rPr lang="en-US" altLang="zh-CN" sz="1600" dirty="0"/>
              <a:t>)</a:t>
            </a:r>
            <a:r>
              <a:rPr lang="zh-CN" altLang="en-US" sz="1600" dirty="0"/>
              <a:t>是</a:t>
            </a:r>
            <a:r>
              <a:rPr lang="en-US" altLang="zh-CN" sz="1600" dirty="0" err="1"/>
              <a:t>p_i</a:t>
            </a:r>
            <a:r>
              <a:rPr lang="zh-CN" altLang="en-US" sz="1600" dirty="0"/>
              <a:t>的密度可达的，则数据对象</a:t>
            </a:r>
            <a:r>
              <a:rPr lang="en-US" altLang="zh-CN" sz="1600" dirty="0" err="1"/>
              <a:t>p_n</a:t>
            </a:r>
            <a:r>
              <a:rPr lang="zh-CN" altLang="en-US" sz="1600" dirty="0"/>
              <a:t>是从数据对象</a:t>
            </a:r>
            <a:r>
              <a:rPr lang="en-US" altLang="zh-CN" sz="1600" dirty="0" err="1"/>
              <a:t>p_1</a:t>
            </a:r>
            <a:r>
              <a:rPr lang="zh-CN" altLang="en-US" sz="1600" dirty="0"/>
              <a:t>关于</a:t>
            </a:r>
            <a:r>
              <a:rPr lang="en-US" altLang="zh-CN" sz="1600" dirty="0" err="1"/>
              <a:t>EpsMinPts</a:t>
            </a:r>
            <a:r>
              <a:rPr lang="zh-CN" altLang="en-US" sz="1600" dirty="0"/>
              <a:t>密度可达的。</a:t>
            </a:r>
          </a:p>
          <a:p>
            <a:r>
              <a:rPr lang="zh-CN" altLang="en-US" sz="1600" dirty="0"/>
              <a:t>（</a:t>
            </a:r>
            <a:r>
              <a:rPr lang="en-US" altLang="zh-CN" sz="1600" dirty="0"/>
              <a:t>4</a:t>
            </a:r>
            <a:r>
              <a:rPr lang="zh-CN" altLang="en-US" sz="1600" dirty="0"/>
              <a:t>）密度相连：对于对象</a:t>
            </a:r>
            <a:r>
              <a:rPr lang="en-US" altLang="zh-CN" sz="1600" dirty="0"/>
              <a:t>p</a:t>
            </a:r>
            <a:r>
              <a:rPr lang="zh-CN" altLang="en-US" sz="1600" dirty="0"/>
              <a:t>和对象</a:t>
            </a:r>
            <a:r>
              <a:rPr lang="en-US" altLang="zh-CN" sz="1600" dirty="0"/>
              <a:t>q</a:t>
            </a:r>
            <a:r>
              <a:rPr lang="zh-CN" altLang="en-US" sz="1600" dirty="0"/>
              <a:t>，如果存在核心对象样本</a:t>
            </a:r>
            <a:r>
              <a:rPr lang="en-US" altLang="zh-CN" sz="1600" dirty="0"/>
              <a:t>o</a:t>
            </a:r>
            <a:r>
              <a:rPr lang="zh-CN" altLang="en-US" sz="1600" dirty="0"/>
              <a:t>，使数据对象</a:t>
            </a:r>
            <a:r>
              <a:rPr lang="en-US" altLang="zh-CN" sz="1600" dirty="0"/>
              <a:t>p</a:t>
            </a:r>
            <a:r>
              <a:rPr lang="zh-CN" altLang="en-US" sz="1600" dirty="0"/>
              <a:t>和对象</a:t>
            </a:r>
            <a:r>
              <a:rPr lang="en-US" altLang="zh-CN" sz="1600" dirty="0"/>
              <a:t>q</a:t>
            </a:r>
            <a:r>
              <a:rPr lang="zh-CN" altLang="en-US" sz="1600" dirty="0"/>
              <a:t>均从</a:t>
            </a:r>
            <a:r>
              <a:rPr lang="en-US" altLang="zh-CN" sz="1600" dirty="0"/>
              <a:t>o</a:t>
            </a:r>
            <a:r>
              <a:rPr lang="zh-CN" altLang="en-US" sz="1600" dirty="0"/>
              <a:t>密度可达，则称</a:t>
            </a:r>
            <a:r>
              <a:rPr lang="en-US" altLang="zh-CN" sz="1600" dirty="0"/>
              <a:t>p</a:t>
            </a:r>
            <a:r>
              <a:rPr lang="zh-CN" altLang="en-US" sz="1600" dirty="0"/>
              <a:t>和</a:t>
            </a:r>
            <a:r>
              <a:rPr lang="en-US" altLang="zh-CN" sz="1600" dirty="0"/>
              <a:t>q</a:t>
            </a:r>
            <a:r>
              <a:rPr lang="zh-CN" altLang="en-US" sz="1600" dirty="0"/>
              <a:t>密度相连。显然，密度相连具有对称性。</a:t>
            </a:r>
          </a:p>
          <a:p>
            <a:r>
              <a:rPr lang="zh-CN" altLang="en-US" sz="1600" dirty="0"/>
              <a:t>（</a:t>
            </a:r>
            <a:r>
              <a:rPr lang="en-US" altLang="zh-CN" sz="1600" dirty="0"/>
              <a:t>5</a:t>
            </a:r>
            <a:r>
              <a:rPr lang="zh-CN" altLang="en-US" sz="1600" dirty="0"/>
              <a:t>）密度聚类簇：由一个核心点和与其密度可达的所有对象构成一个密度聚类簇。</a:t>
            </a:r>
            <a:endParaRPr lang="en-US" altLang="zh-CN" sz="16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a:t>
            </a:r>
            <a:r>
              <a:rPr lang="zh-CN" altLang="en-US" dirty="0"/>
              <a:t>基于密度的</a:t>
            </a:r>
            <a:r>
              <a:rPr lang="en-US" altLang="zh-CN" dirty="0" err="1"/>
              <a:t>DBSCAN</a:t>
            </a:r>
            <a:r>
              <a:rPr lang="zh-CN" altLang="en-US" dirty="0"/>
              <a:t>算法</a:t>
            </a:r>
          </a:p>
        </p:txBody>
      </p:sp>
    </p:spTree>
    <p:extLst>
      <p:ext uri="{BB962C8B-B14F-4D97-AF65-F5344CB8AC3E}">
        <p14:creationId xmlns:p14="http://schemas.microsoft.com/office/powerpoint/2010/main" val="62004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496032" y="785224"/>
            <a:ext cx="10903488" cy="239485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a:t> </a:t>
            </a:r>
            <a:r>
              <a:rPr lang="en-US" altLang="zh-CN" sz="2000"/>
              <a:t>DBSCAN</a:t>
            </a:r>
            <a:r>
              <a:rPr lang="zh-CN" altLang="en-US" sz="2000"/>
              <a:t>算法中有两个重要参数：</a:t>
            </a:r>
            <a:r>
              <a:rPr lang="en-US" altLang="zh-CN" sz="2000"/>
              <a:t>Eps</a:t>
            </a:r>
            <a:r>
              <a:rPr lang="zh-CN" altLang="en-US" sz="2000"/>
              <a:t>和</a:t>
            </a:r>
            <a:r>
              <a:rPr lang="en-US" altLang="zh-CN" sz="2000"/>
              <a:t>MmPtS</a:t>
            </a:r>
            <a:r>
              <a:rPr lang="zh-CN" altLang="en-US" sz="2000"/>
              <a:t>。</a:t>
            </a:r>
            <a:r>
              <a:rPr lang="en-US" altLang="zh-CN" sz="2000"/>
              <a:t>Eps</a:t>
            </a:r>
            <a:r>
              <a:rPr lang="zh-CN" altLang="en-US" sz="2000"/>
              <a:t>是定义密度时的邻域半径，</a:t>
            </a:r>
            <a:r>
              <a:rPr lang="en-US" altLang="zh-CN" sz="2000"/>
              <a:t>MmPts</a:t>
            </a:r>
            <a:r>
              <a:rPr lang="zh-CN" altLang="en-US" sz="2000"/>
              <a:t>为定义核心点时的阈值。在</a:t>
            </a:r>
            <a:r>
              <a:rPr lang="en-US" altLang="zh-CN" sz="2000"/>
              <a:t>DBSCAN</a:t>
            </a:r>
            <a:r>
              <a:rPr lang="zh-CN" altLang="en-US" sz="2000"/>
              <a:t>算法中将数据点分为三类：①核心点。如果一个对象在其半径</a:t>
            </a:r>
            <a:r>
              <a:rPr lang="en-US" altLang="zh-CN" sz="2000"/>
              <a:t>Eps</a:t>
            </a:r>
            <a:r>
              <a:rPr lang="zh-CN" altLang="en-US" sz="2000"/>
              <a:t>内含有超过</a:t>
            </a:r>
            <a:r>
              <a:rPr lang="en-US" altLang="zh-CN" sz="2000"/>
              <a:t>MmPts</a:t>
            </a:r>
            <a:r>
              <a:rPr lang="zh-CN" altLang="en-US" sz="2000"/>
              <a:t>数目的点，则该对象为核心点。②边界点。如果一个对象在其半径</a:t>
            </a:r>
            <a:r>
              <a:rPr lang="en-US" altLang="zh-CN" sz="2000"/>
              <a:t>Eps</a:t>
            </a:r>
            <a:r>
              <a:rPr lang="zh-CN" altLang="en-US" sz="2000"/>
              <a:t>内含有点的数量小于</a:t>
            </a:r>
            <a:r>
              <a:rPr lang="en-US" altLang="zh-CN" sz="2000"/>
              <a:t>MinPts</a:t>
            </a:r>
            <a:r>
              <a:rPr lang="zh-CN" altLang="en-US" sz="2000"/>
              <a:t>，但是该对象落在核心点的邻域内，则该对象为边界点。③噪音点。如果一个对象既不是核心点也不是边界点，则该对象为噪音点。通俗地讲，核心点对应稠密区域内部的点，边界点对应稠密区域边缘的点，而噪音点对应稀疏区域中的点。</a:t>
            </a:r>
            <a:endParaRPr lang="zh-CN" altLang="en-US" sz="2000" dirty="0"/>
          </a:p>
        </p:txBody>
      </p:sp>
      <p:pic>
        <p:nvPicPr>
          <p:cNvPr id="3" name="图片 2">
            <a:extLst>
              <a:ext uri="{FF2B5EF4-FFF2-40B4-BE49-F238E27FC236}">
                <a16:creationId xmlns:a16="http://schemas.microsoft.com/office/drawing/2014/main" id="{93F15DFA-D493-FFA9-8243-A968593D3E1D}"/>
              </a:ext>
            </a:extLst>
          </p:cNvPr>
          <p:cNvPicPr>
            <a:picLocks noChangeAspect="1"/>
          </p:cNvPicPr>
          <p:nvPr/>
        </p:nvPicPr>
        <p:blipFill>
          <a:blip r:embed="rId2"/>
          <a:stretch>
            <a:fillRect/>
          </a:stretch>
        </p:blipFill>
        <p:spPr>
          <a:xfrm>
            <a:off x="2960084" y="3429000"/>
            <a:ext cx="6271831" cy="3108959"/>
          </a:xfrm>
          <a:prstGeom prst="rect">
            <a:avLst/>
          </a:prstGeom>
        </p:spPr>
      </p:pic>
    </p:spTree>
    <p:extLst>
      <p:ext uri="{BB962C8B-B14F-4D97-AF65-F5344CB8AC3E}">
        <p14:creationId xmlns:p14="http://schemas.microsoft.com/office/powerpoint/2010/main" val="2017268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1484358" y="1316490"/>
            <a:ext cx="9386842" cy="126437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1600" dirty="0"/>
              <a:t>Rodriguez</a:t>
            </a:r>
            <a:r>
              <a:rPr lang="zh-CN" altLang="en-US" sz="1600" dirty="0"/>
              <a:t>和</a:t>
            </a:r>
            <a:r>
              <a:rPr lang="en-US" altLang="zh-CN" sz="1600" dirty="0" err="1"/>
              <a:t>Laio</a:t>
            </a:r>
            <a:r>
              <a:rPr lang="zh-CN" altLang="en-US" sz="1600" dirty="0"/>
              <a:t>在</a:t>
            </a:r>
            <a:r>
              <a:rPr lang="en-US" altLang="zh-CN" sz="1600" dirty="0"/>
              <a:t>2014</a:t>
            </a:r>
            <a:r>
              <a:rPr lang="zh-CN" altLang="en-US" sz="1600" dirty="0"/>
              <a:t>年提出的密度峰值聚类算法（</a:t>
            </a:r>
            <a:r>
              <a:rPr lang="en-US" altLang="zh-CN" sz="1600" dirty="0"/>
              <a:t>Clustering by Fast Search and Find of Density </a:t>
            </a:r>
            <a:r>
              <a:rPr lang="en-US" altLang="zh-CN" sz="1600" dirty="0" err="1"/>
              <a:t>PeaKs,DPC</a:t>
            </a:r>
            <a:r>
              <a:rPr lang="zh-CN" altLang="en-US" sz="1600" dirty="0"/>
              <a:t>）也是一种流行的基于密度的聚类算法。由于</a:t>
            </a:r>
            <a:r>
              <a:rPr lang="en-US" altLang="zh-CN" sz="1600" dirty="0" err="1"/>
              <a:t>DPC</a:t>
            </a:r>
            <a:r>
              <a:rPr lang="zh-CN" altLang="en-US" sz="1600" dirty="0"/>
              <a:t>考虑了基于密集和分离的点和簇之间的关系，该算法特别适用于非球形集群，如在下图中可看出</a:t>
            </a:r>
            <a:r>
              <a:rPr lang="en-US" altLang="zh-CN" sz="1600" dirty="0" err="1"/>
              <a:t>DPC</a:t>
            </a:r>
            <a:r>
              <a:rPr lang="zh-CN" altLang="en-US" sz="1600" dirty="0"/>
              <a:t>在复杂形状簇下实现完美聚类。</a:t>
            </a:r>
            <a:endParaRPr lang="en-US" altLang="zh-CN" sz="16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3</a:t>
            </a:r>
            <a:r>
              <a:rPr lang="zh-CN" altLang="en-US" dirty="0"/>
              <a:t>基于密度的</a:t>
            </a:r>
            <a:r>
              <a:rPr lang="en-US" altLang="zh-CN" dirty="0" err="1"/>
              <a:t>DPC</a:t>
            </a:r>
            <a:r>
              <a:rPr lang="zh-CN" altLang="en-US" dirty="0"/>
              <a:t>算法</a:t>
            </a:r>
          </a:p>
        </p:txBody>
      </p:sp>
      <p:pic>
        <p:nvPicPr>
          <p:cNvPr id="3" name="图片 2">
            <a:extLst>
              <a:ext uri="{FF2B5EF4-FFF2-40B4-BE49-F238E27FC236}">
                <a16:creationId xmlns:a16="http://schemas.microsoft.com/office/drawing/2014/main" id="{62147FBE-5D3C-D4F3-5C6A-6D6A52A7C264}"/>
              </a:ext>
            </a:extLst>
          </p:cNvPr>
          <p:cNvPicPr>
            <a:picLocks noChangeAspect="1"/>
          </p:cNvPicPr>
          <p:nvPr/>
        </p:nvPicPr>
        <p:blipFill>
          <a:blip r:embed="rId2"/>
          <a:stretch>
            <a:fillRect/>
          </a:stretch>
        </p:blipFill>
        <p:spPr>
          <a:xfrm>
            <a:off x="3678419" y="2673806"/>
            <a:ext cx="5187007" cy="4092754"/>
          </a:xfrm>
          <a:prstGeom prst="rect">
            <a:avLst/>
          </a:prstGeom>
        </p:spPr>
      </p:pic>
    </p:spTree>
    <p:extLst>
      <p:ext uri="{BB962C8B-B14F-4D97-AF65-F5344CB8AC3E}">
        <p14:creationId xmlns:p14="http://schemas.microsoft.com/office/powerpoint/2010/main" val="656420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644256" y="2018212"/>
            <a:ext cx="10903488" cy="282157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err="1"/>
              <a:t>DPC</a:t>
            </a:r>
            <a:r>
              <a:rPr lang="zh-CN" altLang="en-US" sz="2000" dirty="0"/>
              <a:t>算法除了假设聚类中心点是局部密度峰值，且与其他局部密度峰值点之间距离较大之外，对于非中心点</a:t>
            </a:r>
            <a:r>
              <a:rPr lang="en-US" altLang="zh-CN" sz="2000" dirty="0" err="1"/>
              <a:t>DPC</a:t>
            </a:r>
            <a:r>
              <a:rPr lang="zh-CN" altLang="en-US" sz="2000" dirty="0"/>
              <a:t>算法认为其应该和距离其最近的高密度点在相同的簇中。因此</a:t>
            </a:r>
            <a:r>
              <a:rPr lang="en-US" altLang="zh-CN" sz="2000" dirty="0" err="1"/>
              <a:t>DPC</a:t>
            </a:r>
            <a:r>
              <a:rPr lang="zh-CN" altLang="en-US" sz="2000" dirty="0"/>
              <a:t>的聚类的关键步骤主要包括：①构建相似度矩阵，②计算局部密度和相对距离。③根据决策图识别聚类中心，完成剩余点分配。</a:t>
            </a:r>
            <a:endParaRPr lang="en-US" altLang="zh-CN" sz="2000" dirty="0"/>
          </a:p>
          <a:p>
            <a:r>
              <a:rPr lang="zh-CN" altLang="en-US" sz="2000" dirty="0"/>
              <a:t>（</a:t>
            </a:r>
            <a:r>
              <a:rPr lang="en-US" altLang="zh-CN" sz="2000" dirty="0"/>
              <a:t>1</a:t>
            </a:r>
            <a:r>
              <a:rPr lang="zh-CN" altLang="en-US" sz="2000" dirty="0"/>
              <a:t>）构建相似度矩阵：设数据集表示包含</a:t>
            </a:r>
            <a:r>
              <a:rPr lang="en-US" altLang="zh-CN" sz="2000" dirty="0"/>
              <a:t>n</a:t>
            </a:r>
            <a:r>
              <a:rPr lang="zh-CN" altLang="en-US" sz="2000" dirty="0"/>
              <a:t>个数据点的输入数据集，在</a:t>
            </a:r>
            <a:r>
              <a:rPr lang="en-US" altLang="zh-CN" sz="2000" dirty="0" err="1"/>
              <a:t>DPC</a:t>
            </a:r>
            <a:r>
              <a:rPr lang="zh-CN" altLang="en-US" sz="2000" dirty="0"/>
              <a:t>中通常使用欧氏距离衡量相似性。</a:t>
            </a:r>
            <a:endParaRPr lang="en-US" altLang="zh-CN" sz="2000" dirty="0"/>
          </a:p>
          <a:p>
            <a:r>
              <a:rPr lang="zh-CN" altLang="en-US" sz="2000" dirty="0"/>
              <a:t>（</a:t>
            </a:r>
            <a:r>
              <a:rPr lang="en-US" altLang="zh-CN" sz="2000" dirty="0"/>
              <a:t>2</a:t>
            </a:r>
            <a:r>
              <a:rPr lang="zh-CN" altLang="en-US" sz="2000" dirty="0"/>
              <a:t>）计算局部密度和相对距离。随后根据上文中的相似度矩阵，计算样本点</a:t>
            </a:r>
            <a:r>
              <a:rPr lang="en-US" altLang="zh-CN" sz="2000" dirty="0"/>
              <a:t>x</a:t>
            </a:r>
            <a:r>
              <a:rPr lang="zh-CN" altLang="en-US" sz="2000" dirty="0"/>
              <a:t>的局部密度</a:t>
            </a:r>
            <a:r>
              <a:rPr lang="en-US" altLang="zh-CN" sz="2000" dirty="0"/>
              <a:t>ρ</a:t>
            </a:r>
            <a:r>
              <a:rPr lang="zh-CN" altLang="en-US" sz="2000" dirty="0"/>
              <a:t>和相对距离</a:t>
            </a:r>
            <a:r>
              <a:rPr lang="en-US" altLang="zh-CN" sz="2000" dirty="0"/>
              <a:t>δ</a:t>
            </a:r>
            <a:r>
              <a:rPr lang="zh-CN" altLang="en-US" sz="2000" dirty="0"/>
              <a:t>。</a:t>
            </a:r>
          </a:p>
        </p:txBody>
      </p:sp>
    </p:spTree>
    <p:extLst>
      <p:ext uri="{BB962C8B-B14F-4D97-AF65-F5344CB8AC3E}">
        <p14:creationId xmlns:p14="http://schemas.microsoft.com/office/powerpoint/2010/main" val="310438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573136" y="836024"/>
            <a:ext cx="10806064" cy="200877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a:t>
            </a:r>
            <a:r>
              <a:rPr lang="en-US" altLang="zh-CN" sz="2000" dirty="0"/>
              <a:t>3</a:t>
            </a:r>
            <a:r>
              <a:rPr lang="zh-CN" altLang="en-US" sz="2000" dirty="0"/>
              <a:t>）根据决策图识别聚类中心，完成剩余点分配。</a:t>
            </a:r>
            <a:r>
              <a:rPr lang="en-US" altLang="zh-CN" sz="2000" dirty="0" err="1"/>
              <a:t>DPC</a:t>
            </a:r>
            <a:r>
              <a:rPr lang="zh-CN" altLang="en-US" sz="2000" dirty="0"/>
              <a:t>算法假设聚类中心是局部密度峰值，密度峰值通常具有较高的</a:t>
            </a:r>
            <a:r>
              <a:rPr lang="en-US" altLang="zh-CN" sz="2000" dirty="0"/>
              <a:t>ρ</a:t>
            </a:r>
            <a:r>
              <a:rPr lang="zh-CN" altLang="en-US" sz="2000" dirty="0"/>
              <a:t>值，并且通常距离其最近的高密度最近邻较远这表明其具有较高的</a:t>
            </a:r>
            <a:r>
              <a:rPr lang="en-US" altLang="zh-CN" sz="2000" dirty="0"/>
              <a:t>δ</a:t>
            </a:r>
            <a:r>
              <a:rPr lang="zh-CN" altLang="en-US" sz="2000" dirty="0"/>
              <a:t>值。对比于非聚类中心点较小的</a:t>
            </a:r>
            <a:r>
              <a:rPr lang="en-US" altLang="zh-CN" sz="2000" dirty="0"/>
              <a:t>ρ</a:t>
            </a:r>
            <a:r>
              <a:rPr lang="zh-CN" altLang="en-US" sz="2000" dirty="0"/>
              <a:t>和</a:t>
            </a:r>
            <a:r>
              <a:rPr lang="en-US" altLang="zh-CN" sz="2000" dirty="0"/>
              <a:t>δ</a:t>
            </a:r>
            <a:r>
              <a:rPr lang="zh-CN" altLang="en-US" sz="2000" dirty="0"/>
              <a:t>少数样本点具有较大的</a:t>
            </a:r>
            <a:r>
              <a:rPr lang="en-US" altLang="zh-CN" sz="2000" dirty="0"/>
              <a:t>ρ</a:t>
            </a:r>
            <a:r>
              <a:rPr lang="zh-CN" altLang="en-US" sz="2000" dirty="0"/>
              <a:t>值和</a:t>
            </a:r>
            <a:r>
              <a:rPr lang="en-US" altLang="zh-CN" sz="2000" dirty="0"/>
              <a:t>δ</a:t>
            </a:r>
            <a:r>
              <a:rPr lang="zh-CN" altLang="en-US" sz="2000" dirty="0"/>
              <a:t>值，这种差异性能在决策图中进行体现并检测。在集群中心确定的情况下按照密度</a:t>
            </a:r>
            <a:r>
              <a:rPr lang="en-US" altLang="zh-CN" sz="2000" dirty="0"/>
              <a:t>ρ</a:t>
            </a:r>
            <a:r>
              <a:rPr lang="zh-CN" altLang="en-US" sz="2000" dirty="0"/>
              <a:t>值降序的次序将剩余点分配给其高密度最近邻相同的簇中完成聚类。例如在图（</a:t>
            </a:r>
            <a:r>
              <a:rPr lang="en-US" altLang="zh-CN" sz="2000" dirty="0"/>
              <a:t>A</a:t>
            </a:r>
            <a:r>
              <a:rPr lang="zh-CN" altLang="en-US" sz="2000" dirty="0"/>
              <a:t>）的数据集中包含</a:t>
            </a:r>
            <a:r>
              <a:rPr lang="en-US" altLang="zh-CN" sz="2000" dirty="0"/>
              <a:t>28</a:t>
            </a:r>
            <a:r>
              <a:rPr lang="zh-CN" altLang="en-US" sz="2000" dirty="0"/>
              <a:t>个二维数据点，在平面上以</a:t>
            </a:r>
            <a:r>
              <a:rPr lang="en-US" altLang="zh-CN" sz="2000" dirty="0"/>
              <a:t>ρ</a:t>
            </a:r>
            <a:r>
              <a:rPr lang="zh-CN" altLang="en-US" sz="2000" dirty="0"/>
              <a:t>为横轴，</a:t>
            </a:r>
            <a:r>
              <a:rPr lang="en-US" altLang="zh-CN" sz="2000" dirty="0"/>
              <a:t>δ</a:t>
            </a:r>
            <a:r>
              <a:rPr lang="zh-CN" altLang="en-US" sz="2000" dirty="0"/>
              <a:t>为纵轴画出来如图（</a:t>
            </a:r>
            <a:r>
              <a:rPr lang="en-US" altLang="zh-CN" sz="2000" dirty="0"/>
              <a:t>B</a:t>
            </a:r>
            <a:r>
              <a:rPr lang="zh-CN" altLang="en-US" sz="2000" dirty="0"/>
              <a:t>）所示。</a:t>
            </a:r>
          </a:p>
        </p:txBody>
      </p:sp>
      <p:pic>
        <p:nvPicPr>
          <p:cNvPr id="3" name="图片 2">
            <a:extLst>
              <a:ext uri="{FF2B5EF4-FFF2-40B4-BE49-F238E27FC236}">
                <a16:creationId xmlns:a16="http://schemas.microsoft.com/office/drawing/2014/main" id="{357E1DBC-01D9-4A05-8792-95BD8F2ED943}"/>
              </a:ext>
            </a:extLst>
          </p:cNvPr>
          <p:cNvPicPr>
            <a:picLocks noChangeAspect="1"/>
          </p:cNvPicPr>
          <p:nvPr/>
        </p:nvPicPr>
        <p:blipFill>
          <a:blip r:embed="rId2"/>
          <a:stretch>
            <a:fillRect/>
          </a:stretch>
        </p:blipFill>
        <p:spPr>
          <a:xfrm>
            <a:off x="1444307" y="3079520"/>
            <a:ext cx="9465945" cy="3597776"/>
          </a:xfrm>
          <a:prstGeom prst="rect">
            <a:avLst/>
          </a:prstGeom>
        </p:spPr>
      </p:pic>
    </p:spTree>
    <p:extLst>
      <p:ext uri="{BB962C8B-B14F-4D97-AF65-F5344CB8AC3E}">
        <p14:creationId xmlns:p14="http://schemas.microsoft.com/office/powerpoint/2010/main" val="2615404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644256" y="2018212"/>
            <a:ext cx="10903488" cy="282157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a:t>完成了聚类中心的选取，接下来就是完成非中心点的聚类。需要注意的是，</a:t>
            </a:r>
            <a:r>
              <a:rPr lang="en-US" altLang="zh-CN" sz="2000"/>
              <a:t>DCP</a:t>
            </a:r>
            <a:r>
              <a:rPr lang="zh-CN" altLang="en-US" sz="2000"/>
              <a:t>对非聚类中心的数据点作归类时，是按照</a:t>
            </a:r>
            <a:r>
              <a:rPr lang="en-US" altLang="zh-CN" sz="2000"/>
              <a:t>ρ</a:t>
            </a:r>
            <a:r>
              <a:rPr lang="zh-CN" altLang="en-US" sz="2000"/>
              <a:t>值从大到小的顺序进行遍历的。之所以这样做，是想借助密度值来逐层扩充每一个</a:t>
            </a:r>
            <a:r>
              <a:rPr lang="en-US" altLang="zh-CN" sz="2000"/>
              <a:t>cluster</a:t>
            </a:r>
            <a:r>
              <a:rPr lang="zh-CN" altLang="en-US" sz="2000"/>
              <a:t>。这里打个比方（不一定严谨）帮助大家理解：考虑若干个部队，现在每个部队的司令（相当于聚类中心）已经被识别出来了，接下来如何确定其他人的部队归属呢？可以先处理所有的军长，一个军长应该归属于与他距离最近的司令；接着处理所有的师长，一个师长应该归属于与他距离最近的军长；接下来依次处理旅长、团长</a:t>
            </a:r>
            <a:r>
              <a:rPr lang="en-US" altLang="zh-CN" sz="2000"/>
              <a:t>...</a:t>
            </a:r>
            <a:r>
              <a:rPr lang="zh-CN" altLang="en-US" sz="2000"/>
              <a:t>等等类推直到所有的士兵都有自己的部队。对于</a:t>
            </a:r>
            <a:r>
              <a:rPr lang="en-US" altLang="zh-CN" sz="2000"/>
              <a:t>DPC</a:t>
            </a:r>
            <a:r>
              <a:rPr lang="zh-CN" altLang="en-US" sz="2000"/>
              <a:t>聚类而言，就是所有的低密度点也完成分组才宣告聚类结束。</a:t>
            </a:r>
            <a:endParaRPr lang="zh-CN" altLang="en-US" sz="2000" dirty="0"/>
          </a:p>
        </p:txBody>
      </p:sp>
    </p:spTree>
    <p:extLst>
      <p:ext uri="{BB962C8B-B14F-4D97-AF65-F5344CB8AC3E}">
        <p14:creationId xmlns:p14="http://schemas.microsoft.com/office/powerpoint/2010/main" val="1978287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94479" y="1101633"/>
            <a:ext cx="10603042" cy="285913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600" dirty="0"/>
              <a:t>上述的聚类算法都属于传统聚类算法，虽然技术成熟且应用广泛，但也并非通用普适，几乎所有的传统聚类算法都存在某种缺点。因此随着聚类技术的发展，新的聚类技术层出不穷，图聚类就是其中佼佼者。多项研究已表明图聚类是一种极具竞争力的聚类算法，与其他聚类算法相比，图聚类算法有些明显的优势，该方法能在任意形状和密度的数据情况下准确聚类，使其在现实生活中得到广泛的应用，如文本挖掘、网页划分、图像分割、视频分割及语音识别等领域。</a:t>
            </a:r>
          </a:p>
          <a:p>
            <a:r>
              <a:rPr lang="zh-CN" altLang="en-US" sz="1600" dirty="0"/>
              <a:t>图聚类算法进行聚类时，首先是建立与具体问题相适应的图。图的结点代表被分析数据的基层单元，图的边代表基层单元数据之间的相似性度量（或相异性度量）。通常，每个基层单元数据之间都会有一个度量表达，这样可以保持数据集的局部分布特性。图聚类方法是以数据集的局部连接特征作为聚类的主要信息源，因而易于处理局部数据的特性。</a:t>
            </a:r>
          </a:p>
          <a:p>
            <a:r>
              <a:rPr lang="zh-CN" altLang="en-US" sz="1600" dirty="0"/>
              <a:t>图聚类中图往往由以下几部分表示：①顶点：样本点，②聚类：顶点的划分，③边：样本点的相似度。</a:t>
            </a:r>
            <a:r>
              <a:rPr lang="en-US" altLang="zh-CN" sz="1600" dirty="0"/>
              <a:t>G</a:t>
            </a:r>
            <a:r>
              <a:rPr lang="zh-CN" altLang="en-US" sz="1600" dirty="0"/>
              <a:t>（</a:t>
            </a:r>
            <a:r>
              <a:rPr lang="en-US" altLang="zh-CN" sz="1600" dirty="0" err="1"/>
              <a:t>V,E</a:t>
            </a:r>
            <a:r>
              <a:rPr lang="zh-CN" altLang="en-US" sz="1600" dirty="0"/>
              <a:t>）表示无向图，</a:t>
            </a:r>
            <a:r>
              <a:rPr lang="en-US" altLang="zh-CN" sz="1600" dirty="0"/>
              <a:t>V={</a:t>
            </a:r>
            <a:r>
              <a:rPr lang="en-US" altLang="zh-CN" sz="1600" dirty="0" err="1"/>
              <a:t>v_1,v_2,v_3</a:t>
            </a:r>
            <a:r>
              <a:rPr lang="en-US" altLang="zh-CN" sz="1600" dirty="0"/>
              <a:t>,…</a:t>
            </a:r>
            <a:r>
              <a:rPr lang="en-US" altLang="zh-CN" sz="1600" dirty="0" err="1"/>
              <a:t>v_m</a:t>
            </a:r>
            <a:r>
              <a:rPr lang="en-US" altLang="zh-CN" sz="1600" dirty="0"/>
              <a:t>}</a:t>
            </a:r>
            <a:r>
              <a:rPr lang="zh-CN" altLang="en-US" sz="1600" dirty="0"/>
              <a:t>为点的集合，</a:t>
            </a:r>
            <a:r>
              <a:rPr lang="en-US" altLang="zh-CN" sz="1600" dirty="0"/>
              <a:t>E</a:t>
            </a:r>
            <a:r>
              <a:rPr lang="zh-CN" altLang="en-US" sz="1600" dirty="0"/>
              <a:t>为边集，</a:t>
            </a:r>
            <a:r>
              <a:rPr lang="en-US" altLang="zh-CN" sz="1600" dirty="0"/>
              <a:t>W</a:t>
            </a:r>
            <a:r>
              <a:rPr lang="zh-CN" altLang="en-US" sz="1600" dirty="0"/>
              <a:t>为权重，</a:t>
            </a:r>
            <a:r>
              <a:rPr lang="en-US" altLang="zh-CN" sz="1600" dirty="0" err="1"/>
              <a:t>w_ij</a:t>
            </a:r>
            <a:r>
              <a:rPr lang="zh-CN" altLang="en-US" sz="1600" dirty="0"/>
              <a:t>表示节点</a:t>
            </a:r>
            <a:r>
              <a:rPr lang="en-US" altLang="zh-CN" sz="1600" dirty="0" err="1"/>
              <a:t>v_i</a:t>
            </a:r>
            <a:r>
              <a:rPr lang="zh-CN" altLang="en-US" sz="1600" dirty="0"/>
              <a:t>和</a:t>
            </a:r>
            <a:r>
              <a:rPr lang="en-US" altLang="zh-CN" sz="1600" dirty="0" err="1"/>
              <a:t>v_j</a:t>
            </a:r>
            <a:r>
              <a:rPr lang="zh-CN" altLang="en-US" sz="1600" dirty="0"/>
              <a:t>之间的相似度，数据点的图具体如图所示。</a:t>
            </a:r>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4</a:t>
            </a:r>
            <a:r>
              <a:rPr lang="zh-CN" altLang="en-US" dirty="0"/>
              <a:t>基于图的聚类算法</a:t>
            </a:r>
          </a:p>
        </p:txBody>
      </p:sp>
      <p:pic>
        <p:nvPicPr>
          <p:cNvPr id="3" name="图片 2">
            <a:extLst>
              <a:ext uri="{FF2B5EF4-FFF2-40B4-BE49-F238E27FC236}">
                <a16:creationId xmlns:a16="http://schemas.microsoft.com/office/drawing/2014/main" id="{AF747B87-42D6-CA83-7AC9-4C8B1F5417C4}"/>
              </a:ext>
            </a:extLst>
          </p:cNvPr>
          <p:cNvPicPr>
            <a:picLocks noChangeAspect="1"/>
          </p:cNvPicPr>
          <p:nvPr/>
        </p:nvPicPr>
        <p:blipFill>
          <a:blip r:embed="rId2"/>
          <a:stretch>
            <a:fillRect/>
          </a:stretch>
        </p:blipFill>
        <p:spPr>
          <a:xfrm>
            <a:off x="3664902" y="3960767"/>
            <a:ext cx="4473258" cy="2783229"/>
          </a:xfrm>
          <a:prstGeom prst="rect">
            <a:avLst/>
          </a:prstGeom>
        </p:spPr>
      </p:pic>
    </p:spTree>
    <p:extLst>
      <p:ext uri="{BB962C8B-B14F-4D97-AF65-F5344CB8AC3E}">
        <p14:creationId xmlns:p14="http://schemas.microsoft.com/office/powerpoint/2010/main" val="3413897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644255" y="839652"/>
            <a:ext cx="10903488" cy="309226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谱聚类方法是一种连续优化方法即通过分析特征向量与特征值，获得聚类结果。谱聚类计算过程中首先需要获取拉普拉斯矩阵</a:t>
            </a:r>
            <a:r>
              <a:rPr lang="en-US" altLang="zh-CN" sz="2000" dirty="0"/>
              <a:t>L</a:t>
            </a:r>
            <a:r>
              <a:rPr lang="zh-CN" altLang="en-US" sz="2000" dirty="0"/>
              <a:t>。由于矩阵间存在</a:t>
            </a:r>
            <a:r>
              <a:rPr lang="en-US" altLang="zh-CN" sz="2000" dirty="0"/>
              <a:t>L=D-W</a:t>
            </a:r>
            <a:r>
              <a:rPr lang="zh-CN" altLang="en-US" sz="2000" dirty="0"/>
              <a:t>的关系</a:t>
            </a:r>
            <a:r>
              <a:rPr lang="en-US" altLang="zh-CN" sz="2000" dirty="0"/>
              <a:t>,</a:t>
            </a:r>
            <a:r>
              <a:rPr lang="zh-CN" altLang="en-US" sz="2000" dirty="0"/>
              <a:t>因此想要得到拉普拉斯矩阵，先要获取</a:t>
            </a:r>
            <a:r>
              <a:rPr lang="en-US" altLang="zh-CN" sz="2000" dirty="0"/>
              <a:t>D</a:t>
            </a:r>
            <a:r>
              <a:rPr lang="zh-CN" altLang="en-US" sz="2000" dirty="0"/>
              <a:t>矩阵和</a:t>
            </a:r>
            <a:r>
              <a:rPr lang="en-US" altLang="zh-CN" sz="2000" dirty="0"/>
              <a:t>W</a:t>
            </a:r>
            <a:r>
              <a:rPr lang="zh-CN" altLang="en-US" sz="2000" dirty="0"/>
              <a:t>矩阵，其中</a:t>
            </a:r>
            <a:r>
              <a:rPr lang="en-US" altLang="zh-CN" sz="2000" dirty="0"/>
              <a:t>W</a:t>
            </a:r>
            <a:r>
              <a:rPr lang="zh-CN" altLang="en-US" sz="2000" dirty="0"/>
              <a:t>为权重矩阵，且主对角线元素都为</a:t>
            </a:r>
            <a:r>
              <a:rPr lang="en-US" altLang="zh-CN" sz="2000" dirty="0"/>
              <a:t>0</a:t>
            </a:r>
            <a:r>
              <a:rPr lang="zh-CN" altLang="en-US" sz="2000" dirty="0"/>
              <a:t>。</a:t>
            </a:r>
            <a:r>
              <a:rPr lang="en-US" altLang="zh-CN" sz="2000" dirty="0"/>
              <a:t>D</a:t>
            </a:r>
            <a:r>
              <a:rPr lang="zh-CN" altLang="en-US" sz="2000" dirty="0"/>
              <a:t>为相似度矩阵，当</a:t>
            </a:r>
            <a:r>
              <a:rPr lang="en-US" altLang="zh-CN" sz="2000" dirty="0" err="1"/>
              <a:t>D_ij</a:t>
            </a:r>
            <a:r>
              <a:rPr lang="zh-CN" altLang="en-US" sz="2000" dirty="0"/>
              <a:t>中</a:t>
            </a:r>
            <a:r>
              <a:rPr lang="en-US" altLang="zh-CN" sz="2000" dirty="0" err="1"/>
              <a:t>i</a:t>
            </a:r>
            <a:r>
              <a:rPr lang="en-US" altLang="zh-CN" sz="2000" dirty="0"/>
              <a:t>=j</a:t>
            </a:r>
            <a:r>
              <a:rPr lang="zh-CN" altLang="en-US" sz="2000" dirty="0"/>
              <a:t>时为</a:t>
            </a:r>
            <a:r>
              <a:rPr lang="en-US" altLang="zh-CN" sz="2000" dirty="0"/>
              <a:t>0</a:t>
            </a:r>
            <a:r>
              <a:rPr lang="zh-CN" altLang="en-US" sz="2000" dirty="0"/>
              <a:t>，否则</a:t>
            </a:r>
            <a:r>
              <a:rPr lang="en-US" altLang="zh-CN" sz="2000" dirty="0" err="1"/>
              <a:t>D_ij</a:t>
            </a:r>
            <a:r>
              <a:rPr lang="zh-CN" altLang="en-US" sz="2000" dirty="0"/>
              <a:t>为以</a:t>
            </a:r>
            <a:r>
              <a:rPr lang="en-US" altLang="zh-CN" sz="2000" dirty="0" err="1"/>
              <a:t>i</a:t>
            </a:r>
            <a:r>
              <a:rPr lang="zh-CN" altLang="en-US" sz="2000" dirty="0"/>
              <a:t>为一顶点的所有边权重之和。</a:t>
            </a:r>
          </a:p>
          <a:p>
            <a:r>
              <a:rPr lang="zh-CN" altLang="en-US" sz="2000" dirty="0"/>
              <a:t>拉普拉斯矩阵</a:t>
            </a:r>
            <a:r>
              <a:rPr lang="en-US" altLang="zh-CN" sz="2000" dirty="0"/>
              <a:t>L</a:t>
            </a:r>
            <a:r>
              <a:rPr lang="zh-CN" altLang="en-US" sz="2000" dirty="0"/>
              <a:t>为半正定矩阵（即所有特征值非负值），最小特征值为</a:t>
            </a:r>
            <a:r>
              <a:rPr lang="en-US" altLang="zh-CN" sz="2000" dirty="0"/>
              <a:t>0</a:t>
            </a:r>
            <a:r>
              <a:rPr lang="zh-CN" altLang="en-US" sz="2000" dirty="0"/>
              <a:t>，对应的特征向量为单位向量如</a:t>
            </a:r>
            <a:r>
              <a:rPr lang="en-US" altLang="zh-CN" sz="2000" dirty="0"/>
              <a:t>D=〖[1,1…..,1]〗^T</a:t>
            </a:r>
            <a:r>
              <a:rPr lang="zh-CN" altLang="en-US" sz="2000" dirty="0"/>
              <a:t>。因此，计算拉普拉斯矩阵</a:t>
            </a:r>
            <a:r>
              <a:rPr lang="en-US" altLang="zh-CN" sz="2000" dirty="0"/>
              <a:t>L</a:t>
            </a:r>
            <a:r>
              <a:rPr lang="zh-CN" altLang="en-US" sz="2000" dirty="0"/>
              <a:t>的特征值与特征向量，取出最小的前</a:t>
            </a:r>
            <a:r>
              <a:rPr lang="en-US" altLang="zh-CN" sz="2000" dirty="0"/>
              <a:t>K</a:t>
            </a:r>
            <a:r>
              <a:rPr lang="zh-CN" altLang="en-US" sz="2000" dirty="0"/>
              <a:t>个特征值对应的特征向量构成一个矩阵，将矩阵的每一行看做一个样本点并对其进行</a:t>
            </a:r>
            <a:r>
              <a:rPr lang="en-US" altLang="zh-CN" sz="2000" dirty="0"/>
              <a:t>K-means</a:t>
            </a:r>
            <a:r>
              <a:rPr lang="zh-CN" altLang="en-US" sz="2000" dirty="0"/>
              <a:t>聚类，从而得到</a:t>
            </a:r>
            <a:r>
              <a:rPr lang="en-US" altLang="zh-CN" sz="2000" dirty="0"/>
              <a:t>K</a:t>
            </a:r>
            <a:r>
              <a:rPr lang="zh-CN" altLang="en-US" sz="2000" dirty="0"/>
              <a:t>个簇，完成聚类。</a:t>
            </a:r>
            <a:endParaRPr lang="en-US" altLang="zh-CN" sz="2000" dirty="0"/>
          </a:p>
          <a:p>
            <a:r>
              <a:rPr lang="zh-CN" altLang="en-US" sz="2000" dirty="0"/>
              <a:t>为了让读者更好理解谱聚类算法，下面引入一个具体的例子，假设已知图</a:t>
            </a:r>
            <a:r>
              <a:rPr lang="en-US" altLang="zh-CN" sz="2000" dirty="0"/>
              <a:t>G</a:t>
            </a:r>
            <a:r>
              <a:rPr lang="zh-CN" altLang="en-US" sz="2000" dirty="0"/>
              <a:t>表示如图所示</a:t>
            </a:r>
          </a:p>
        </p:txBody>
      </p:sp>
      <p:pic>
        <p:nvPicPr>
          <p:cNvPr id="3" name="图片 2">
            <a:extLst>
              <a:ext uri="{FF2B5EF4-FFF2-40B4-BE49-F238E27FC236}">
                <a16:creationId xmlns:a16="http://schemas.microsoft.com/office/drawing/2014/main" id="{3544CEA1-0E68-466F-4055-14643CF293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8212" y="4101148"/>
            <a:ext cx="5459095" cy="2280036"/>
          </a:xfrm>
          <a:prstGeom prst="rect">
            <a:avLst/>
          </a:prstGeom>
        </p:spPr>
      </p:pic>
    </p:spTree>
    <p:extLst>
      <p:ext uri="{BB962C8B-B14F-4D97-AF65-F5344CB8AC3E}">
        <p14:creationId xmlns:p14="http://schemas.microsoft.com/office/powerpoint/2010/main" val="3273451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644255" y="839652"/>
            <a:ext cx="10541905" cy="123298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完成上述图</a:t>
            </a:r>
            <a:r>
              <a:rPr lang="en-US" altLang="zh-CN" sz="2000" dirty="0"/>
              <a:t>G</a:t>
            </a:r>
            <a:r>
              <a:rPr lang="zh-CN" altLang="en-US" sz="2000" dirty="0"/>
              <a:t>的聚类则就需要计算图</a:t>
            </a:r>
            <a:r>
              <a:rPr lang="en-US" altLang="zh-CN" sz="2000" dirty="0"/>
              <a:t>G</a:t>
            </a:r>
            <a:r>
              <a:rPr lang="zh-CN" altLang="en-US" sz="2000" dirty="0"/>
              <a:t>的接矩阵</a:t>
            </a:r>
            <a:r>
              <a:rPr lang="en-US" altLang="zh-CN" sz="2000" dirty="0"/>
              <a:t>W</a:t>
            </a:r>
            <a:r>
              <a:rPr lang="zh-CN" altLang="en-US" sz="2000" dirty="0"/>
              <a:t>和相似度矩阵</a:t>
            </a:r>
            <a:r>
              <a:rPr lang="en-US" altLang="zh-CN" sz="2000" dirty="0"/>
              <a:t>D</a:t>
            </a:r>
            <a:r>
              <a:rPr lang="zh-CN" altLang="en-US" sz="2000" dirty="0"/>
              <a:t>，计算方式上文已经说明，由于过程繁琐，这里就不在赘述，具体计算结果如图所示。</a:t>
            </a:r>
          </a:p>
        </p:txBody>
      </p:sp>
      <p:pic>
        <p:nvPicPr>
          <p:cNvPr id="4" name="图片 3">
            <a:extLst>
              <a:ext uri="{FF2B5EF4-FFF2-40B4-BE49-F238E27FC236}">
                <a16:creationId xmlns:a16="http://schemas.microsoft.com/office/drawing/2014/main" id="{3CE3987B-5427-58AD-0054-8300B1B3918C}"/>
              </a:ext>
            </a:extLst>
          </p:cNvPr>
          <p:cNvPicPr>
            <a:picLocks noChangeAspect="1"/>
          </p:cNvPicPr>
          <p:nvPr/>
        </p:nvPicPr>
        <p:blipFill>
          <a:blip r:embed="rId2"/>
          <a:stretch>
            <a:fillRect/>
          </a:stretch>
        </p:blipFill>
        <p:spPr>
          <a:xfrm>
            <a:off x="644255" y="2566352"/>
            <a:ext cx="5125730" cy="3163888"/>
          </a:xfrm>
          <a:prstGeom prst="rect">
            <a:avLst/>
          </a:prstGeom>
        </p:spPr>
      </p:pic>
      <p:pic>
        <p:nvPicPr>
          <p:cNvPr id="5" name="图片 4">
            <a:extLst>
              <a:ext uri="{FF2B5EF4-FFF2-40B4-BE49-F238E27FC236}">
                <a16:creationId xmlns:a16="http://schemas.microsoft.com/office/drawing/2014/main" id="{6B38AF75-5409-77C3-A538-67A46D2C34B9}"/>
              </a:ext>
            </a:extLst>
          </p:cNvPr>
          <p:cNvPicPr>
            <a:picLocks noChangeAspect="1"/>
          </p:cNvPicPr>
          <p:nvPr/>
        </p:nvPicPr>
        <p:blipFill>
          <a:blip r:embed="rId3"/>
          <a:stretch>
            <a:fillRect/>
          </a:stretch>
        </p:blipFill>
        <p:spPr>
          <a:xfrm>
            <a:off x="5959648" y="2566352"/>
            <a:ext cx="5391644" cy="3163888"/>
          </a:xfrm>
          <a:prstGeom prst="rect">
            <a:avLst/>
          </a:prstGeom>
        </p:spPr>
      </p:pic>
    </p:spTree>
    <p:extLst>
      <p:ext uri="{BB962C8B-B14F-4D97-AF65-F5344CB8AC3E}">
        <p14:creationId xmlns:p14="http://schemas.microsoft.com/office/powerpoint/2010/main" val="1531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644255" y="839652"/>
            <a:ext cx="10541905" cy="52178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通过上文的邻接矩阵</a:t>
            </a:r>
            <a:r>
              <a:rPr lang="en-US" altLang="zh-CN" sz="2000" dirty="0"/>
              <a:t>W</a:t>
            </a:r>
            <a:r>
              <a:rPr lang="zh-CN" altLang="en-US" sz="2000" dirty="0"/>
              <a:t>和度矩阵</a:t>
            </a:r>
            <a:r>
              <a:rPr lang="en-US" altLang="zh-CN" sz="2000" dirty="0"/>
              <a:t>D</a:t>
            </a:r>
            <a:r>
              <a:rPr lang="zh-CN" altLang="en-US" sz="2000" dirty="0"/>
              <a:t>进一步计算出拉普拉斯矩阵</a:t>
            </a:r>
            <a:r>
              <a:rPr lang="en-US" altLang="zh-CN" sz="2000" dirty="0"/>
              <a:t>L</a:t>
            </a:r>
            <a:r>
              <a:rPr lang="zh-CN" altLang="en-US" sz="2000" dirty="0"/>
              <a:t>表示为图所示。</a:t>
            </a:r>
          </a:p>
        </p:txBody>
      </p:sp>
      <p:pic>
        <p:nvPicPr>
          <p:cNvPr id="8" name="图片 7">
            <a:extLst>
              <a:ext uri="{FF2B5EF4-FFF2-40B4-BE49-F238E27FC236}">
                <a16:creationId xmlns:a16="http://schemas.microsoft.com/office/drawing/2014/main" id="{A2E1EB54-A24A-C6C1-B1A9-F0F5F6DB947A}"/>
              </a:ext>
            </a:extLst>
          </p:cNvPr>
          <p:cNvPicPr>
            <a:picLocks noChangeAspect="1"/>
          </p:cNvPicPr>
          <p:nvPr/>
        </p:nvPicPr>
        <p:blipFill>
          <a:blip r:embed="rId2"/>
          <a:stretch>
            <a:fillRect/>
          </a:stretch>
        </p:blipFill>
        <p:spPr>
          <a:xfrm>
            <a:off x="2574607" y="1873749"/>
            <a:ext cx="6508504" cy="3903663"/>
          </a:xfrm>
          <a:prstGeom prst="rect">
            <a:avLst/>
          </a:prstGeom>
        </p:spPr>
      </p:pic>
    </p:spTree>
    <p:extLst>
      <p:ext uri="{BB962C8B-B14F-4D97-AF65-F5344CB8AC3E}">
        <p14:creationId xmlns:p14="http://schemas.microsoft.com/office/powerpoint/2010/main" val="3894281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82935" y="2305505"/>
            <a:ext cx="3096011" cy="751139"/>
            <a:chOff x="4123410" y="1826618"/>
            <a:chExt cx="3096011" cy="751139"/>
          </a:xfrm>
        </p:grpSpPr>
        <p:grpSp>
          <p:nvGrpSpPr>
            <p:cNvPr id="3" name="组合 2"/>
            <p:cNvGrpSpPr/>
            <p:nvPr/>
          </p:nvGrpSpPr>
          <p:grpSpPr>
            <a:xfrm>
              <a:off x="4123410" y="1826618"/>
              <a:ext cx="738875" cy="751139"/>
              <a:chOff x="2498710" y="2311467"/>
              <a:chExt cx="1748840" cy="1777866"/>
            </a:xfrm>
          </p:grpSpPr>
          <p:sp>
            <p:nvSpPr>
              <p:cNvPr id="7" name="椭圆 6"/>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1</a:t>
                </a:r>
                <a:endParaRPr lang="zh-CN" altLang="en-US" sz="3200" dirty="0"/>
              </a:p>
            </p:txBody>
          </p:sp>
          <p:sp>
            <p:nvSpPr>
              <p:cNvPr id="8" name="椭圆 7"/>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9" name="椭圆 8"/>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0" name="椭圆 9"/>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4" name="文本框 8"/>
            <p:cNvSpPr txBox="1"/>
            <p:nvPr/>
          </p:nvSpPr>
          <p:spPr>
            <a:xfrm>
              <a:off x="4962606" y="1991163"/>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聚类算法</a:t>
              </a: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简介</a:t>
              </a:r>
            </a:p>
          </p:txBody>
        </p:sp>
        <p:cxnSp>
          <p:nvCxnSpPr>
            <p:cNvPr id="6" name="直接连接符 5"/>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547906" y="2305505"/>
            <a:ext cx="4246218" cy="751139"/>
            <a:chOff x="4123410" y="1826618"/>
            <a:chExt cx="4246218" cy="751139"/>
          </a:xfrm>
        </p:grpSpPr>
        <p:grpSp>
          <p:nvGrpSpPr>
            <p:cNvPr id="12" name="组合 11"/>
            <p:cNvGrpSpPr/>
            <p:nvPr/>
          </p:nvGrpSpPr>
          <p:grpSpPr>
            <a:xfrm>
              <a:off x="4123410" y="1826618"/>
              <a:ext cx="738875" cy="751139"/>
              <a:chOff x="2498710" y="2311467"/>
              <a:chExt cx="1748840" cy="1777866"/>
            </a:xfrm>
          </p:grpSpPr>
          <p:sp>
            <p:nvSpPr>
              <p:cNvPr id="16" name="椭圆 15"/>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2</a:t>
                </a:r>
                <a:endParaRPr lang="zh-CN" altLang="en-US" sz="3200" dirty="0"/>
              </a:p>
            </p:txBody>
          </p:sp>
          <p:sp>
            <p:nvSpPr>
              <p:cNvPr id="17" name="椭圆 16"/>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18" name="椭圆 17"/>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19" name="椭圆 18"/>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13" name="文本框 8"/>
            <p:cNvSpPr txBox="1"/>
            <p:nvPr/>
          </p:nvSpPr>
          <p:spPr>
            <a:xfrm>
              <a:off x="4927756" y="1981963"/>
              <a:ext cx="3095154"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基于划分聚类</a:t>
              </a:r>
            </a:p>
          </p:txBody>
        </p:sp>
        <p:sp>
          <p:nvSpPr>
            <p:cNvPr id="14" name="文本框 4"/>
            <p:cNvSpPr txBox="1"/>
            <p:nvPr/>
          </p:nvSpPr>
          <p:spPr>
            <a:xfrm>
              <a:off x="4927755" y="2269980"/>
              <a:ext cx="344187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defTabSz="342900" fontAlgn="auto">
                <a:spcBef>
                  <a:spcPts val="0"/>
                </a:spcBef>
                <a:spcAft>
                  <a:spcPts val="0"/>
                </a:spcAft>
                <a:defRPr/>
              </a:pPr>
              <a:endParaRPr kumimoji="1" lang="zh-CN" altLang="en-US" sz="1400" dirty="0">
                <a:solidFill>
                  <a:schemeClr val="tx1">
                    <a:lumMod val="50000"/>
                    <a:lumOff val="50000"/>
                  </a:schemeClr>
                </a:solidFill>
                <a:cs typeface="+mn-ea"/>
                <a:sym typeface="+mn-lt"/>
              </a:endParaRPr>
            </a:p>
          </p:txBody>
        </p:sp>
        <p:cxnSp>
          <p:nvCxnSpPr>
            <p:cNvPr id="15" name="直接连接符 14"/>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2582934" y="4064360"/>
            <a:ext cx="3033956" cy="751139"/>
            <a:chOff x="4123410" y="1826618"/>
            <a:chExt cx="3033956" cy="751139"/>
          </a:xfrm>
        </p:grpSpPr>
        <p:grpSp>
          <p:nvGrpSpPr>
            <p:cNvPr id="21" name="组合 20"/>
            <p:cNvGrpSpPr/>
            <p:nvPr/>
          </p:nvGrpSpPr>
          <p:grpSpPr>
            <a:xfrm>
              <a:off x="4123410" y="1826618"/>
              <a:ext cx="738875" cy="751139"/>
              <a:chOff x="2498710" y="2311467"/>
              <a:chExt cx="1748840" cy="1777866"/>
            </a:xfrm>
          </p:grpSpPr>
          <p:sp>
            <p:nvSpPr>
              <p:cNvPr id="25" name="椭圆 24"/>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3</a:t>
                </a:r>
                <a:endParaRPr lang="zh-CN" altLang="en-US" sz="3200" dirty="0"/>
              </a:p>
            </p:txBody>
          </p:sp>
          <p:sp>
            <p:nvSpPr>
              <p:cNvPr id="26" name="椭圆 25"/>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27" name="椭圆 26"/>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28" name="椭圆 27"/>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22" name="文本框 8"/>
            <p:cNvSpPr txBox="1"/>
            <p:nvPr/>
          </p:nvSpPr>
          <p:spPr>
            <a:xfrm>
              <a:off x="4900551" y="2006085"/>
              <a:ext cx="2256815"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基于密度聚类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24" name="直接连接符 23"/>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4789715" y="208096"/>
            <a:ext cx="2612571" cy="646331"/>
          </a:xfrm>
          <a:prstGeom prst="rect">
            <a:avLst/>
          </a:prstGeom>
          <a:noFill/>
        </p:spPr>
        <p:txBody>
          <a:bodyPr wrap="square" rtlCol="0">
            <a:spAutoFit/>
          </a:bodyPr>
          <a:lstStyle/>
          <a:p>
            <a:pPr algn="ctr"/>
            <a:r>
              <a:rPr lang="en-US" altLang="zh-CN" sz="3600" dirty="0">
                <a:solidFill>
                  <a:schemeClr val="accent1"/>
                </a:solidFill>
              </a:rPr>
              <a:t>CONTENT</a:t>
            </a:r>
            <a:endParaRPr lang="zh-CN" altLang="en-US" sz="3600" dirty="0">
              <a:solidFill>
                <a:schemeClr val="accent1"/>
              </a:solidFill>
            </a:endParaRPr>
          </a:p>
        </p:txBody>
      </p:sp>
      <p:sp>
        <p:nvSpPr>
          <p:cNvPr id="39" name="自由: 形状 85"/>
          <p:cNvSpPr/>
          <p:nvPr/>
        </p:nvSpPr>
        <p:spPr>
          <a:xfrm rot="2700000">
            <a:off x="6025850" y="813191"/>
            <a:ext cx="140300" cy="140300"/>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9" name="组合 28">
            <a:extLst>
              <a:ext uri="{FF2B5EF4-FFF2-40B4-BE49-F238E27FC236}">
                <a16:creationId xmlns:a16="http://schemas.microsoft.com/office/drawing/2014/main" id="{EB605EB7-D62E-2E3A-2E22-EC12C8075641}"/>
              </a:ext>
            </a:extLst>
          </p:cNvPr>
          <p:cNvGrpSpPr/>
          <p:nvPr/>
        </p:nvGrpSpPr>
        <p:grpSpPr>
          <a:xfrm>
            <a:off x="6547905" y="4065442"/>
            <a:ext cx="3424297" cy="751139"/>
            <a:chOff x="4123410" y="1826618"/>
            <a:chExt cx="3424297" cy="751139"/>
          </a:xfrm>
        </p:grpSpPr>
        <p:grpSp>
          <p:nvGrpSpPr>
            <p:cNvPr id="30" name="组合 29">
              <a:extLst>
                <a:ext uri="{FF2B5EF4-FFF2-40B4-BE49-F238E27FC236}">
                  <a16:creationId xmlns:a16="http://schemas.microsoft.com/office/drawing/2014/main" id="{8FC62473-8162-F7D0-4A32-67CB16E4BA40}"/>
                </a:ext>
              </a:extLst>
            </p:cNvPr>
            <p:cNvGrpSpPr/>
            <p:nvPr/>
          </p:nvGrpSpPr>
          <p:grpSpPr>
            <a:xfrm>
              <a:off x="4123410" y="1826618"/>
              <a:ext cx="738875" cy="751139"/>
              <a:chOff x="2498710" y="2311467"/>
              <a:chExt cx="1748840" cy="1777866"/>
            </a:xfrm>
          </p:grpSpPr>
          <p:sp>
            <p:nvSpPr>
              <p:cNvPr id="33" name="椭圆 32">
                <a:extLst>
                  <a:ext uri="{FF2B5EF4-FFF2-40B4-BE49-F238E27FC236}">
                    <a16:creationId xmlns:a16="http://schemas.microsoft.com/office/drawing/2014/main" id="{3BB6E419-A7E0-74C9-A55C-2D4183F6D109}"/>
                  </a:ext>
                </a:extLst>
              </p:cNvPr>
              <p:cNvSpPr/>
              <p:nvPr/>
            </p:nvSpPr>
            <p:spPr>
              <a:xfrm>
                <a:off x="2644792" y="2457549"/>
                <a:ext cx="1456676" cy="14566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200" dirty="0"/>
                  <a:t>4</a:t>
                </a:r>
                <a:endParaRPr lang="zh-CN" altLang="en-US" sz="3200" dirty="0"/>
              </a:p>
            </p:txBody>
          </p:sp>
          <p:sp>
            <p:nvSpPr>
              <p:cNvPr id="34" name="椭圆 33">
                <a:extLst>
                  <a:ext uri="{FF2B5EF4-FFF2-40B4-BE49-F238E27FC236}">
                    <a16:creationId xmlns:a16="http://schemas.microsoft.com/office/drawing/2014/main" id="{28E359CE-07A5-924F-82F5-CA1193169C3E}"/>
                  </a:ext>
                </a:extLst>
              </p:cNvPr>
              <p:cNvSpPr/>
              <p:nvPr/>
            </p:nvSpPr>
            <p:spPr>
              <a:xfrm>
                <a:off x="2498710" y="2311467"/>
                <a:ext cx="1748840" cy="1748840"/>
              </a:xfrm>
              <a:prstGeom prst="ellipse">
                <a:avLst/>
              </a:prstGeom>
              <a:no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6600" dirty="0"/>
              </a:p>
            </p:txBody>
          </p:sp>
          <p:sp>
            <p:nvSpPr>
              <p:cNvPr id="35" name="椭圆 34">
                <a:extLst>
                  <a:ext uri="{FF2B5EF4-FFF2-40B4-BE49-F238E27FC236}">
                    <a16:creationId xmlns:a16="http://schemas.microsoft.com/office/drawing/2014/main" id="{7D40B833-0314-BC8C-1073-3BE1363DD97F}"/>
                  </a:ext>
                </a:extLst>
              </p:cNvPr>
              <p:cNvSpPr/>
              <p:nvPr/>
            </p:nvSpPr>
            <p:spPr>
              <a:xfrm>
                <a:off x="3758995" y="3683265"/>
                <a:ext cx="406068" cy="4060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sp>
            <p:nvSpPr>
              <p:cNvPr id="36" name="椭圆 35">
                <a:extLst>
                  <a:ext uri="{FF2B5EF4-FFF2-40B4-BE49-F238E27FC236}">
                    <a16:creationId xmlns:a16="http://schemas.microsoft.com/office/drawing/2014/main" id="{FB8F7FB4-DB4F-A82F-3D57-7E1D7E5701A4}"/>
                  </a:ext>
                </a:extLst>
              </p:cNvPr>
              <p:cNvSpPr/>
              <p:nvPr/>
            </p:nvSpPr>
            <p:spPr>
              <a:xfrm>
                <a:off x="2644791" y="2350267"/>
                <a:ext cx="255468" cy="255468"/>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cs typeface="+mn-ea"/>
                  <a:sym typeface="+mn-lt"/>
                </a:endParaRPr>
              </a:p>
            </p:txBody>
          </p:sp>
        </p:grpSp>
        <p:sp>
          <p:nvSpPr>
            <p:cNvPr id="31" name="文本框 8">
              <a:extLst>
                <a:ext uri="{FF2B5EF4-FFF2-40B4-BE49-F238E27FC236}">
                  <a16:creationId xmlns:a16="http://schemas.microsoft.com/office/drawing/2014/main" id="{098C7CB8-E359-8585-01B3-04FDC7282EE7}"/>
                </a:ext>
              </a:extLst>
            </p:cNvPr>
            <p:cNvSpPr txBox="1"/>
            <p:nvPr/>
          </p:nvSpPr>
          <p:spPr>
            <a:xfrm>
              <a:off x="4924004" y="1997895"/>
              <a:ext cx="2623703"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1" lang="zh-CN" altLang="en-US" sz="2000" dirty="0">
                  <a:solidFill>
                    <a:schemeClr val="tx1">
                      <a:lumMod val="75000"/>
                      <a:lumOff val="25000"/>
                    </a:schemeClr>
                  </a:solidFill>
                  <a:cs typeface="+mn-ea"/>
                  <a:sym typeface="+mn-lt"/>
                </a:rPr>
                <a:t>基于图聚类</a:t>
              </a:r>
              <a:endParaRPr kumimoji="1" lang="zh-CN" altLang="en-US"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a:extLst>
                <a:ext uri="{FF2B5EF4-FFF2-40B4-BE49-F238E27FC236}">
                  <a16:creationId xmlns:a16="http://schemas.microsoft.com/office/drawing/2014/main" id="{D747CE05-5990-0F4B-C8ED-28747F2C4DC4}"/>
                </a:ext>
              </a:extLst>
            </p:cNvPr>
            <p:cNvCxnSpPr/>
            <p:nvPr/>
          </p:nvCxnSpPr>
          <p:spPr>
            <a:xfrm>
              <a:off x="4927755" y="1892087"/>
              <a:ext cx="0" cy="5798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7711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557906" y="941252"/>
            <a:ext cx="10541905" cy="77578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最后由</a:t>
            </a:r>
            <a:r>
              <a:rPr lang="en-US" altLang="zh-CN" sz="2000" dirty="0"/>
              <a:t>Lx=</a:t>
            </a:r>
            <a:r>
              <a:rPr lang="en-US" altLang="zh-CN" sz="2000" dirty="0" err="1"/>
              <a:t>λx</a:t>
            </a:r>
            <a:r>
              <a:rPr lang="zh-CN" altLang="en-US" sz="2000" dirty="0"/>
              <a:t>其中</a:t>
            </a:r>
            <a:r>
              <a:rPr lang="en-US" altLang="zh-CN" sz="2000" dirty="0" err="1"/>
              <a:t>x∈R^n</a:t>
            </a:r>
            <a:r>
              <a:rPr lang="en-US" altLang="zh-CN" sz="2000" dirty="0"/>
              <a:t>,</a:t>
            </a:r>
            <a:r>
              <a:rPr lang="zh-CN" altLang="en-US" sz="2000" dirty="0"/>
              <a:t>计算出</a:t>
            </a:r>
            <a:r>
              <a:rPr lang="en-US" altLang="zh-CN" sz="2000" dirty="0"/>
              <a:t>L</a:t>
            </a:r>
            <a:r>
              <a:rPr lang="zh-CN" altLang="en-US" sz="2000" dirty="0"/>
              <a:t>的次小特征向量，聚类按其值的正负分成了两类，从而完成聚类，具体如图所示。</a:t>
            </a:r>
          </a:p>
        </p:txBody>
      </p:sp>
      <p:pic>
        <p:nvPicPr>
          <p:cNvPr id="3" name="图片 2">
            <a:extLst>
              <a:ext uri="{FF2B5EF4-FFF2-40B4-BE49-F238E27FC236}">
                <a16:creationId xmlns:a16="http://schemas.microsoft.com/office/drawing/2014/main" id="{A2991A94-E001-DE6E-5B23-B98F2A58EFB1}"/>
              </a:ext>
            </a:extLst>
          </p:cNvPr>
          <p:cNvPicPr>
            <a:picLocks noChangeAspect="1"/>
          </p:cNvPicPr>
          <p:nvPr/>
        </p:nvPicPr>
        <p:blipFill>
          <a:blip r:embed="rId2"/>
          <a:stretch>
            <a:fillRect/>
          </a:stretch>
        </p:blipFill>
        <p:spPr>
          <a:xfrm>
            <a:off x="1606232" y="2386964"/>
            <a:ext cx="8394038" cy="2926715"/>
          </a:xfrm>
          <a:prstGeom prst="rect">
            <a:avLst/>
          </a:prstGeom>
        </p:spPr>
      </p:pic>
    </p:spTree>
    <p:extLst>
      <p:ext uri="{BB962C8B-B14F-4D97-AF65-F5344CB8AC3E}">
        <p14:creationId xmlns:p14="http://schemas.microsoft.com/office/powerpoint/2010/main" val="273975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0E5FA21-DC5B-234D-317C-A2094A354922}"/>
              </a:ext>
            </a:extLst>
          </p:cNvPr>
          <p:cNvSpPr/>
          <p:nvPr/>
        </p:nvSpPr>
        <p:spPr>
          <a:xfrm>
            <a:off x="4908014" y="2967335"/>
            <a:ext cx="2375971" cy="923330"/>
          </a:xfrm>
          <a:prstGeom prst="rect">
            <a:avLst/>
          </a:prstGeom>
          <a:noFill/>
        </p:spPr>
        <p:txBody>
          <a:bodyPr wrap="none" lIns="91440" tIns="45720" rIns="91440" bIns="45720">
            <a:spAutoFit/>
          </a:bodyPr>
          <a:lstStyle/>
          <a:p>
            <a:pPr algn="ctr"/>
            <a:r>
              <a:rPr lang="en-US" altLang="zh-CN" sz="5400" b="0" cap="none" spc="0" dirty="0">
                <a:ln w="0"/>
                <a:solidFill>
                  <a:schemeClr val="tx1"/>
                </a:solidFill>
                <a:effectLst>
                  <a:outerShdw blurRad="38100" dist="19050" dir="2700000" algn="tl" rotWithShape="0">
                    <a:schemeClr val="dk1">
                      <a:alpha val="40000"/>
                    </a:schemeClr>
                  </a:outerShdw>
                </a:effectLst>
              </a:rPr>
              <a:t>thanks</a:t>
            </a:r>
            <a:endParaRPr lang="zh-CN"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2629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p:txBody>
          <a:bodyPr/>
          <a:lstStyle/>
          <a:p>
            <a:r>
              <a:rPr lang="en-US" altLang="zh-CN" dirty="0"/>
              <a:t>1 </a:t>
            </a:r>
            <a:r>
              <a:rPr lang="zh-CN" altLang="en-US" dirty="0"/>
              <a:t>聚类算法简介</a:t>
            </a:r>
          </a:p>
        </p:txBody>
      </p:sp>
      <p:sp>
        <p:nvSpPr>
          <p:cNvPr id="2" name="矩形 1">
            <a:extLst>
              <a:ext uri="{FF2B5EF4-FFF2-40B4-BE49-F238E27FC236}">
                <a16:creationId xmlns:a16="http://schemas.microsoft.com/office/drawing/2014/main" id="{0A05CA22-1B38-7805-4249-5037284BD877}"/>
              </a:ext>
            </a:extLst>
          </p:cNvPr>
          <p:cNvSpPr/>
          <p:nvPr/>
        </p:nvSpPr>
        <p:spPr>
          <a:xfrm>
            <a:off x="633669" y="1742897"/>
            <a:ext cx="10654959" cy="30946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聚类也称为分组，主要是根据数据的相似特征对数据集进行自动划分，按一定规则根据数据属性把其划分成不同的簇，使得同一个簇下的数据具有一定的相似性，而不同簇数据之间的差异性则较大。聚类得到的簇可以用聚类中心、簇大小、簇密度和簇描述等来表示。其中，聚类中心是一个簇中所有样本点的均值（质心），簇大小表示簇中所含样本的数量，簇密度表示簇中样本点的紧密程度，簇描述是簇中样本的业务特征。通常情况下，聚类的过程主要分为：①数据准备：包括对数据的特征标准化和降维；②特征选择：从最初的特征中选择最有效的特征</a:t>
            </a:r>
            <a:r>
              <a:rPr lang="en-US" altLang="zh-CN" sz="2000" dirty="0"/>
              <a:t>,</a:t>
            </a:r>
            <a:r>
              <a:rPr lang="zh-CN" altLang="en-US" sz="2000" dirty="0"/>
              <a:t>将其存储于向量中；③特征提取：通过对所选的特征进行转换形成新的突出特征；④聚类：选择合适特征类型的某种相似度函数（或构造新的相似度函数）进行相似性的度量，而后执行聚类或分组；⑤聚类结果评估：是指对聚类结果进行评估。</a:t>
            </a:r>
          </a:p>
        </p:txBody>
      </p:sp>
    </p:spTree>
    <p:extLst>
      <p:ext uri="{BB962C8B-B14F-4D97-AF65-F5344CB8AC3E}">
        <p14:creationId xmlns:p14="http://schemas.microsoft.com/office/powerpoint/2010/main" val="1358259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9F48B181-E0E1-DB98-81AC-366AD77759FE}"/>
              </a:ext>
            </a:extLst>
          </p:cNvPr>
          <p:cNvSpPr/>
          <p:nvPr/>
        </p:nvSpPr>
        <p:spPr>
          <a:xfrm>
            <a:off x="720423" y="446077"/>
            <a:ext cx="3333418" cy="46832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聚类的工作原理如下图所示</a:t>
            </a:r>
          </a:p>
        </p:txBody>
      </p:sp>
      <p:pic>
        <p:nvPicPr>
          <p:cNvPr id="3" name="图片 2">
            <a:extLst>
              <a:ext uri="{FF2B5EF4-FFF2-40B4-BE49-F238E27FC236}">
                <a16:creationId xmlns:a16="http://schemas.microsoft.com/office/drawing/2014/main" id="{72669F89-5D2F-32BE-A01C-AE028E594462}"/>
              </a:ext>
            </a:extLst>
          </p:cNvPr>
          <p:cNvPicPr>
            <a:picLocks noChangeAspect="1"/>
          </p:cNvPicPr>
          <p:nvPr/>
        </p:nvPicPr>
        <p:blipFill>
          <a:blip r:embed="rId2"/>
          <a:stretch>
            <a:fillRect/>
          </a:stretch>
        </p:blipFill>
        <p:spPr>
          <a:xfrm>
            <a:off x="4619942" y="1058544"/>
            <a:ext cx="3792538" cy="5124578"/>
          </a:xfrm>
          <a:prstGeom prst="rect">
            <a:avLst/>
          </a:prstGeom>
        </p:spPr>
      </p:pic>
    </p:spTree>
    <p:extLst>
      <p:ext uri="{BB962C8B-B14F-4D97-AF65-F5344CB8AC3E}">
        <p14:creationId xmlns:p14="http://schemas.microsoft.com/office/powerpoint/2010/main" val="361187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B01202C6-E333-5BAA-3039-787D6455D081}"/>
              </a:ext>
            </a:extLst>
          </p:cNvPr>
          <p:cNvSpPr/>
          <p:nvPr/>
        </p:nvSpPr>
        <p:spPr>
          <a:xfrm>
            <a:off x="768520" y="1102816"/>
            <a:ext cx="10654959" cy="414990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000" dirty="0"/>
              <a:t>       聚类过程是将相似的数据聚类到同一簇中，不相似的数据聚类到不同的簇中。但是，对于数据之间的“相似性”究竟是什么，仍然没有达成共识，聚类算法因对相似性的理解不同所采用的不同聚类思想可以将聚类算法分为不同类别。其中最重要且应用最广泛的传统聚类算法主要为基于划分的聚类算法和基于密度的聚类算法。</a:t>
            </a:r>
            <a:r>
              <a:rPr lang="en-US" altLang="zh-CN" sz="2000" dirty="0"/>
              <a:t>MacQueen</a:t>
            </a:r>
            <a:r>
              <a:rPr lang="zh-CN" altLang="en-US" sz="2000" dirty="0"/>
              <a:t>的</a:t>
            </a:r>
            <a:r>
              <a:rPr lang="en-US" altLang="zh-CN" sz="2000" dirty="0"/>
              <a:t>K-means</a:t>
            </a:r>
            <a:r>
              <a:rPr lang="zh-CN" altLang="en-US" sz="2000" dirty="0"/>
              <a:t>聚类算法是最经典的基于划分聚类的算法，其主要根据数据之间的距离来衡量相似性。</a:t>
            </a:r>
            <a:r>
              <a:rPr lang="en-US" altLang="zh-CN" sz="2000" dirty="0" err="1"/>
              <a:t>M.Ester</a:t>
            </a:r>
            <a:r>
              <a:rPr lang="zh-CN" altLang="en-US" sz="2000" dirty="0"/>
              <a:t>等人于</a:t>
            </a:r>
            <a:r>
              <a:rPr lang="en-US" altLang="zh-CN" sz="2000" dirty="0"/>
              <a:t>1996</a:t>
            </a:r>
            <a:r>
              <a:rPr lang="zh-CN" altLang="en-US" sz="2000" dirty="0"/>
              <a:t>年提出的基于密度的噪声应用空间聚类（</a:t>
            </a:r>
            <a:r>
              <a:rPr lang="en-US" altLang="zh-CN" sz="2000" dirty="0"/>
              <a:t>Density-Based Spatial Clustering of Applications with Noise</a:t>
            </a:r>
            <a:r>
              <a:rPr lang="zh-CN" altLang="en-US" sz="2000" dirty="0"/>
              <a:t>，</a:t>
            </a:r>
            <a:r>
              <a:rPr lang="en-US" altLang="zh-CN" sz="2000" dirty="0" err="1"/>
              <a:t>DBSCAN</a:t>
            </a:r>
            <a:r>
              <a:rPr lang="zh-CN" altLang="en-US" sz="2000" dirty="0"/>
              <a:t>）是最著名的基于密度的聚类算法，其主要根据密度和距离之间的相关性来衡量相似性。而</a:t>
            </a:r>
            <a:r>
              <a:rPr lang="en-US" altLang="zh-CN" sz="2000" dirty="0"/>
              <a:t>Rodriguez</a:t>
            </a:r>
            <a:r>
              <a:rPr lang="zh-CN" altLang="en-US" sz="2000" dirty="0"/>
              <a:t>和</a:t>
            </a:r>
            <a:r>
              <a:rPr lang="en-US" altLang="zh-CN" sz="2000" dirty="0" err="1"/>
              <a:t>Laio</a:t>
            </a:r>
            <a:r>
              <a:rPr lang="zh-CN" altLang="en-US" sz="2000" dirty="0"/>
              <a:t>在</a:t>
            </a:r>
            <a:r>
              <a:rPr lang="en-US" altLang="zh-CN" sz="2000" dirty="0"/>
              <a:t>2014</a:t>
            </a:r>
            <a:r>
              <a:rPr lang="zh-CN" altLang="en-US" sz="2000" dirty="0"/>
              <a:t>年提出的通过快速搜索和查找密度峰值算法（</a:t>
            </a:r>
            <a:r>
              <a:rPr lang="en-US" altLang="zh-CN" sz="2000" dirty="0"/>
              <a:t>Clustering by Fast Search and Find of Density </a:t>
            </a:r>
            <a:r>
              <a:rPr lang="en-US" altLang="zh-CN" sz="2000" dirty="0" err="1"/>
              <a:t>PeaKs</a:t>
            </a:r>
            <a:r>
              <a:rPr lang="zh-CN" altLang="en-US" sz="2000" dirty="0"/>
              <a:t>，</a:t>
            </a:r>
            <a:r>
              <a:rPr lang="en-US" altLang="zh-CN" sz="2000" dirty="0" err="1"/>
              <a:t>DPC</a:t>
            </a:r>
            <a:r>
              <a:rPr lang="zh-CN" altLang="en-US" sz="2000" dirty="0"/>
              <a:t>）是另一种流行的基于密度的聚类算法，该算法能有效处理密集和稀疏数据点与簇之间的关系，实现任意形状数据的高效聚类。</a:t>
            </a:r>
          </a:p>
        </p:txBody>
      </p:sp>
    </p:spTree>
    <p:extLst>
      <p:ext uri="{BB962C8B-B14F-4D97-AF65-F5344CB8AC3E}">
        <p14:creationId xmlns:p14="http://schemas.microsoft.com/office/powerpoint/2010/main" val="372446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B01202C6-E333-5BAA-3039-787D6455D081}"/>
              </a:ext>
            </a:extLst>
          </p:cNvPr>
          <p:cNvSpPr/>
          <p:nvPr/>
        </p:nvSpPr>
        <p:spPr>
          <a:xfrm>
            <a:off x="768520" y="1753057"/>
            <a:ext cx="10654959" cy="276814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a:t>       </a:t>
            </a:r>
            <a:r>
              <a:rPr lang="zh-CN" altLang="en-US" sz="2000" dirty="0"/>
              <a:t>虽然上述算法技术成熟且应用广泛，但也并非通用普适，几乎所有的聚类算法都存在某种缺点。例如，一些聚类算法更适合或只能处理一定类型的数据；一些聚类算法擅长处理具有某种特殊分布结构的数据而不能很好地处理其他分布的数据。但现实世界中的数据，或是具有复杂的分布，或是具有多种数据类型，或是数据量巨大，或是含有噪声，或是含有孤立点等。因此，为应对不同背景下的不同聚类任务，研究人员一直在研究可处理不同数据类型，适合于不同任务的、更先进的聚类方法。近年来，量子聚类方法、谱聚类方法、粒度聚类方法、图聚类方法、同步聚类方法等聚类新算法也逐渐流行起来。</a:t>
            </a:r>
          </a:p>
        </p:txBody>
      </p:sp>
    </p:spTree>
    <p:extLst>
      <p:ext uri="{BB962C8B-B14F-4D97-AF65-F5344CB8AC3E}">
        <p14:creationId xmlns:p14="http://schemas.microsoft.com/office/powerpoint/2010/main" val="4116838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1375599" y="1895746"/>
            <a:ext cx="4898928" cy="256449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1600" dirty="0"/>
              <a:t>K-means</a:t>
            </a:r>
            <a:r>
              <a:rPr lang="zh-CN" altLang="en-US" sz="1600" dirty="0"/>
              <a:t>对给定的包含</a:t>
            </a:r>
            <a:r>
              <a:rPr lang="en-US" altLang="zh-CN" sz="1600" dirty="0"/>
              <a:t>n</a:t>
            </a:r>
            <a:r>
              <a:rPr lang="zh-CN" altLang="en-US" sz="1600" dirty="0"/>
              <a:t>个数据对象的数据集，根据聚类相似度构建</a:t>
            </a:r>
            <a:r>
              <a:rPr lang="en-US" altLang="zh-CN" sz="1600" dirty="0"/>
              <a:t>K</a:t>
            </a:r>
            <a:r>
              <a:rPr lang="zh-CN" altLang="en-US" sz="1600" dirty="0"/>
              <a:t>个划分聚类的方法，每个划分聚类即为一个簇，每个簇至少有一个数据对象，每个数据对象必须属于而且只能属于一个簇，同时要满足同一簇中的数据对象相似度高，不同簇</a:t>
            </a:r>
            <a:r>
              <a:rPr lang="zh-CN" altLang="en-US" sz="1600" u="sng" dirty="0"/>
              <a:t>中的数据对象相</a:t>
            </a:r>
            <a:r>
              <a:rPr lang="zh-CN" altLang="en-US" sz="1600" dirty="0"/>
              <a:t>似度较小，</a:t>
            </a:r>
            <a:r>
              <a:rPr lang="en-US" altLang="zh-CN" sz="1600" dirty="0"/>
              <a:t>K-means</a:t>
            </a:r>
            <a:r>
              <a:rPr lang="zh-CN" altLang="en-US" sz="1600" dirty="0"/>
              <a:t>中的聚类相似度是利用各簇中对象的均值来进行计算并表示的，具体算法执行流程图</a:t>
            </a:r>
            <a:r>
              <a:rPr lang="en-US" altLang="zh-CN" sz="1600" dirty="0"/>
              <a:t>6-2</a:t>
            </a:r>
            <a:r>
              <a:rPr lang="zh-CN" altLang="en-US" sz="1600" dirty="0"/>
              <a:t>所示。</a:t>
            </a:r>
            <a:endParaRPr lang="zh-CN" altLang="en-US" sz="20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2 </a:t>
            </a:r>
            <a:r>
              <a:rPr lang="zh-CN" altLang="en-US" dirty="0"/>
              <a:t>基于划分的</a:t>
            </a:r>
            <a:r>
              <a:rPr lang="en-US" altLang="zh-CN" dirty="0"/>
              <a:t>K-means</a:t>
            </a:r>
            <a:r>
              <a:rPr lang="zh-CN" altLang="en-US" dirty="0"/>
              <a:t>算法</a:t>
            </a:r>
          </a:p>
        </p:txBody>
      </p:sp>
      <p:pic>
        <p:nvPicPr>
          <p:cNvPr id="5" name="图片 4">
            <a:extLst>
              <a:ext uri="{FF2B5EF4-FFF2-40B4-BE49-F238E27FC236}">
                <a16:creationId xmlns:a16="http://schemas.microsoft.com/office/drawing/2014/main" id="{2F6A37D1-6E97-495F-6708-00AEAC6CB2C7}"/>
              </a:ext>
            </a:extLst>
          </p:cNvPr>
          <p:cNvPicPr>
            <a:picLocks noChangeAspect="1"/>
          </p:cNvPicPr>
          <p:nvPr/>
        </p:nvPicPr>
        <p:blipFill>
          <a:blip r:embed="rId2"/>
          <a:stretch>
            <a:fillRect/>
          </a:stretch>
        </p:blipFill>
        <p:spPr>
          <a:xfrm>
            <a:off x="7183120" y="571864"/>
            <a:ext cx="3098800" cy="5930900"/>
          </a:xfrm>
          <a:prstGeom prst="rect">
            <a:avLst/>
          </a:prstGeom>
        </p:spPr>
      </p:pic>
    </p:spTree>
    <p:extLst>
      <p:ext uri="{BB962C8B-B14F-4D97-AF65-F5344CB8AC3E}">
        <p14:creationId xmlns:p14="http://schemas.microsoft.com/office/powerpoint/2010/main" val="1704563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496032" y="785224"/>
            <a:ext cx="6158768" cy="47926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2000" dirty="0"/>
              <a:t>K-means</a:t>
            </a:r>
            <a:r>
              <a:rPr lang="zh-CN" altLang="en-US" sz="2000" dirty="0"/>
              <a:t>算法聚类过程中，首先随机地选择</a:t>
            </a:r>
            <a:r>
              <a:rPr lang="en-US" altLang="zh-CN" sz="2000" dirty="0"/>
              <a:t>K</a:t>
            </a:r>
            <a:r>
              <a:rPr lang="zh-CN" altLang="en-US" sz="2000" dirty="0"/>
              <a:t>个数据对象，每个数据对象代表一个簇中心，即选择</a:t>
            </a:r>
            <a:r>
              <a:rPr lang="en-US" altLang="zh-CN" sz="2000" dirty="0"/>
              <a:t>K</a:t>
            </a:r>
            <a:r>
              <a:rPr lang="zh-CN" altLang="en-US" sz="2000" dirty="0"/>
              <a:t>个初始中心；对剩余的每个对象，根据其与各簇中心的相似度，将它赋给与其最相似的簇中心对应的簇；然后重新计算每个簇中所有对象的平均值，作为新的簇中心。并重新计算数据点距离新簇中心的相似度，重新分组。不断重复以上这个过程，直到准则函数收敛，也就是簇中心不发生明显的变化，或者达到迭代次数。迭代过程如图所示，在图示数据集中</a:t>
            </a:r>
            <a:r>
              <a:rPr lang="en-US" altLang="zh-CN" sz="2000" dirty="0"/>
              <a:t>K-means</a:t>
            </a:r>
            <a:r>
              <a:rPr lang="zh-CN" altLang="en-US" sz="2000" dirty="0"/>
              <a:t>算法迭代了</a:t>
            </a:r>
            <a:r>
              <a:rPr lang="en-US" altLang="zh-CN" sz="2000" dirty="0"/>
              <a:t>6</a:t>
            </a:r>
            <a:r>
              <a:rPr lang="zh-CN" altLang="en-US" sz="2000" dirty="0"/>
              <a:t>次使得满足了聚类终止条件即准则函数收敛。</a:t>
            </a:r>
            <a:r>
              <a:rPr lang="en-US" altLang="zh-CN" sz="2000" dirty="0"/>
              <a:t>K-means</a:t>
            </a:r>
            <a:r>
              <a:rPr lang="zh-CN" altLang="en-US" sz="2000" dirty="0"/>
              <a:t>算法通常采用均方差作为准则函数，即最小化每个点到最近簇中心的距离的平方和，新的簇中心计算方法是计算该簇中所有对象的平均值，也就是分别对所有对象的各个维度的值求平均值，从而得到簇的中心点，准则函数具体表示如下：</a:t>
            </a:r>
          </a:p>
        </p:txBody>
      </p:sp>
      <p:pic>
        <p:nvPicPr>
          <p:cNvPr id="7" name="图片 6">
            <a:extLst>
              <a:ext uri="{FF2B5EF4-FFF2-40B4-BE49-F238E27FC236}">
                <a16:creationId xmlns:a16="http://schemas.microsoft.com/office/drawing/2014/main" id="{F6E6C31A-A39C-80C1-4E8B-AD47F94FFA0C}"/>
              </a:ext>
            </a:extLst>
          </p:cNvPr>
          <p:cNvPicPr>
            <a:picLocks noChangeAspect="1"/>
          </p:cNvPicPr>
          <p:nvPr/>
        </p:nvPicPr>
        <p:blipFill>
          <a:blip r:embed="rId2"/>
          <a:stretch>
            <a:fillRect/>
          </a:stretch>
        </p:blipFill>
        <p:spPr>
          <a:xfrm>
            <a:off x="2020801" y="5710794"/>
            <a:ext cx="3109229" cy="723963"/>
          </a:xfrm>
          <a:prstGeom prst="rect">
            <a:avLst/>
          </a:prstGeom>
        </p:spPr>
      </p:pic>
      <p:pic>
        <p:nvPicPr>
          <p:cNvPr id="9" name="图片 8">
            <a:extLst>
              <a:ext uri="{FF2B5EF4-FFF2-40B4-BE49-F238E27FC236}">
                <a16:creationId xmlns:a16="http://schemas.microsoft.com/office/drawing/2014/main" id="{39DB58F6-86A5-10C9-3014-33282C3D1C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3201" y="937624"/>
            <a:ext cx="4466271" cy="4640216"/>
          </a:xfrm>
          <a:prstGeom prst="rect">
            <a:avLst/>
          </a:prstGeom>
        </p:spPr>
      </p:pic>
    </p:spTree>
    <p:extLst>
      <p:ext uri="{BB962C8B-B14F-4D97-AF65-F5344CB8AC3E}">
        <p14:creationId xmlns:p14="http://schemas.microsoft.com/office/powerpoint/2010/main" val="499651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2B6971E-2BA3-BB38-2548-B164B06873F9}"/>
              </a:ext>
            </a:extLst>
          </p:cNvPr>
          <p:cNvSpPr/>
          <p:nvPr/>
        </p:nvSpPr>
        <p:spPr>
          <a:xfrm>
            <a:off x="786319" y="1601106"/>
            <a:ext cx="4588322" cy="449915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zh-CN" sz="1600" dirty="0"/>
              <a:t>EM</a:t>
            </a:r>
            <a:r>
              <a:rPr lang="zh-CN" altLang="en-US" sz="1600" dirty="0"/>
              <a:t>算法是一种迭代优化策略，由于它的计算方法中每一次迭代都分两步，其中一个为期望步（</a:t>
            </a:r>
            <a:r>
              <a:rPr lang="en-US" altLang="zh-CN" sz="1600" dirty="0"/>
              <a:t>E</a:t>
            </a:r>
            <a:r>
              <a:rPr lang="zh-CN" altLang="en-US" sz="1600" dirty="0"/>
              <a:t>步），另一个为极大步（</a:t>
            </a:r>
            <a:r>
              <a:rPr lang="en-US" altLang="zh-CN" sz="1600" dirty="0"/>
              <a:t>M</a:t>
            </a:r>
            <a:r>
              <a:rPr lang="zh-CN" altLang="en-US" sz="1600" dirty="0"/>
              <a:t>步），所以算法被称为</a:t>
            </a:r>
            <a:r>
              <a:rPr lang="en-US" altLang="zh-CN" sz="1600" dirty="0"/>
              <a:t>EM</a:t>
            </a:r>
            <a:r>
              <a:rPr lang="zh-CN" altLang="en-US" sz="1600" dirty="0"/>
              <a:t>算法。</a:t>
            </a:r>
            <a:r>
              <a:rPr lang="en-US" altLang="zh-CN" sz="1600" dirty="0"/>
              <a:t>EM</a:t>
            </a:r>
            <a:r>
              <a:rPr lang="zh-CN" altLang="en-US" sz="1600" dirty="0"/>
              <a:t>算法受到缺失思想影响，最初是为了解决数据缺失情况下的参数估计问题，其算法基础和收敛有效性等问题在</a:t>
            </a:r>
            <a:r>
              <a:rPr lang="en-US" altLang="zh-CN" sz="1600" dirty="0"/>
              <a:t>Dempster</a:t>
            </a:r>
            <a:r>
              <a:rPr lang="zh-CN" altLang="en-US" sz="1600" dirty="0"/>
              <a:t>、</a:t>
            </a:r>
            <a:r>
              <a:rPr lang="en-US" altLang="zh-CN" sz="1600" dirty="0"/>
              <a:t>Laird</a:t>
            </a:r>
            <a:r>
              <a:rPr lang="zh-CN" altLang="en-US" sz="1600" dirty="0"/>
              <a:t>和</a:t>
            </a:r>
            <a:r>
              <a:rPr lang="en-US" altLang="zh-CN" sz="1600" dirty="0"/>
              <a:t>Rubin</a:t>
            </a:r>
            <a:r>
              <a:rPr lang="zh-CN" altLang="en-US" sz="1600" dirty="0"/>
              <a:t>三人于</a:t>
            </a:r>
            <a:r>
              <a:rPr lang="en-US" altLang="zh-CN" sz="1600" dirty="0"/>
              <a:t>1977</a:t>
            </a:r>
            <a:r>
              <a:rPr lang="zh-CN" altLang="en-US" sz="1600" dirty="0"/>
              <a:t>年所做的文章</a:t>
            </a:r>
            <a:r>
              <a:rPr lang="en-US" altLang="zh-CN" sz="1600" dirty="0"/>
              <a:t>《Maximum </a:t>
            </a:r>
            <a:r>
              <a:rPr lang="en-US" altLang="zh-CN" sz="1600" dirty="0" err="1"/>
              <a:t>liKelihood</a:t>
            </a:r>
            <a:r>
              <a:rPr lang="en-US" altLang="zh-CN" sz="1600" dirty="0"/>
              <a:t> from incomplete data via the EM algorithm》</a:t>
            </a:r>
            <a:r>
              <a:rPr lang="zh-CN" altLang="en-US" sz="1600" dirty="0"/>
              <a:t>中给出了详细的阐述。其基本思想是：首先根据己经给出的观测数据，估计出模型参数的值；其次再依据上一步估计出的参数值估计缺失数据的值；最后根据估计出的缺失数据加上之前己经观测到的数据重新再对参数值进行估计，然后反复迭代，直至最后收敛，迭代结束。算法聚类过程如图所示。</a:t>
            </a:r>
            <a:endParaRPr lang="zh-CN" altLang="en-US" sz="2000" dirty="0"/>
          </a:p>
        </p:txBody>
      </p:sp>
      <p:sp>
        <p:nvSpPr>
          <p:cNvPr id="4" name="文本占位符 2">
            <a:extLst>
              <a:ext uri="{FF2B5EF4-FFF2-40B4-BE49-F238E27FC236}">
                <a16:creationId xmlns:a16="http://schemas.microsoft.com/office/drawing/2014/main" id="{A49E47DD-A404-C46B-0283-69C91CC622B7}"/>
              </a:ext>
            </a:extLst>
          </p:cNvPr>
          <p:cNvSpPr>
            <a:spLocks noGrp="1"/>
          </p:cNvSpPr>
          <p:nvPr>
            <p:ph type="body" sz="quarter" idx="13"/>
          </p:nvPr>
        </p:nvSpPr>
        <p:spPr>
          <a:xfrm>
            <a:off x="252192" y="463100"/>
            <a:ext cx="10938321" cy="669013"/>
          </a:xfrm>
        </p:spPr>
        <p:txBody>
          <a:bodyPr/>
          <a:lstStyle/>
          <a:p>
            <a:r>
              <a:rPr lang="en-US" altLang="zh-CN" dirty="0"/>
              <a:t>2 </a:t>
            </a:r>
            <a:r>
              <a:rPr lang="zh-CN" altLang="en-US" dirty="0"/>
              <a:t>基于划分的</a:t>
            </a:r>
            <a:r>
              <a:rPr lang="en-US" altLang="zh-CN" dirty="0"/>
              <a:t>EM</a:t>
            </a:r>
            <a:r>
              <a:rPr lang="zh-CN" altLang="en-US" dirty="0"/>
              <a:t>算法</a:t>
            </a:r>
          </a:p>
        </p:txBody>
      </p:sp>
      <p:pic>
        <p:nvPicPr>
          <p:cNvPr id="3" name="图片 2">
            <a:extLst>
              <a:ext uri="{FF2B5EF4-FFF2-40B4-BE49-F238E27FC236}">
                <a16:creationId xmlns:a16="http://schemas.microsoft.com/office/drawing/2014/main" id="{7F4E36F1-E9C0-7403-FE0C-55FF5A8D3D59}"/>
              </a:ext>
            </a:extLst>
          </p:cNvPr>
          <p:cNvPicPr>
            <a:picLocks noChangeAspect="1"/>
          </p:cNvPicPr>
          <p:nvPr/>
        </p:nvPicPr>
        <p:blipFill>
          <a:blip r:embed="rId2"/>
          <a:stretch>
            <a:fillRect/>
          </a:stretch>
        </p:blipFill>
        <p:spPr>
          <a:xfrm>
            <a:off x="6016071" y="441914"/>
            <a:ext cx="5318490" cy="1924414"/>
          </a:xfrm>
          <a:prstGeom prst="rect">
            <a:avLst/>
          </a:prstGeom>
        </p:spPr>
      </p:pic>
      <p:pic>
        <p:nvPicPr>
          <p:cNvPr id="6" name="图片 5">
            <a:extLst>
              <a:ext uri="{FF2B5EF4-FFF2-40B4-BE49-F238E27FC236}">
                <a16:creationId xmlns:a16="http://schemas.microsoft.com/office/drawing/2014/main" id="{F281DA2A-B05B-49DA-21EC-752D40A9E4FC}"/>
              </a:ext>
            </a:extLst>
          </p:cNvPr>
          <p:cNvPicPr>
            <a:picLocks noChangeAspect="1"/>
          </p:cNvPicPr>
          <p:nvPr/>
        </p:nvPicPr>
        <p:blipFill>
          <a:blip r:embed="rId3"/>
          <a:stretch>
            <a:fillRect/>
          </a:stretch>
        </p:blipFill>
        <p:spPr>
          <a:xfrm>
            <a:off x="5992428" y="2467990"/>
            <a:ext cx="5318490" cy="3732842"/>
          </a:xfrm>
          <a:prstGeom prst="rect">
            <a:avLst/>
          </a:prstGeom>
        </p:spPr>
      </p:pic>
    </p:spTree>
    <p:extLst>
      <p:ext uri="{BB962C8B-B14F-4D97-AF65-F5344CB8AC3E}">
        <p14:creationId xmlns:p14="http://schemas.microsoft.com/office/powerpoint/2010/main" val="1641332359"/>
      </p:ext>
    </p:extLst>
  </p:cSld>
  <p:clrMapOvr>
    <a:masterClrMapping/>
  </p:clrMapOvr>
</p:sld>
</file>

<file path=ppt/theme/theme1.xml><?xml version="1.0" encoding="utf-8"?>
<a:theme xmlns:a="http://schemas.openxmlformats.org/drawingml/2006/main" name="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23B4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红色">
      <a:dk1>
        <a:sysClr val="windowText" lastClr="000000"/>
      </a:dk1>
      <a:lt1>
        <a:sysClr val="window" lastClr="FFFFFF"/>
      </a:lt1>
      <a:dk2>
        <a:srgbClr val="44546A"/>
      </a:dk2>
      <a:lt2>
        <a:srgbClr val="E7E6E6"/>
      </a:lt2>
      <a:accent1>
        <a:srgbClr val="F23B48"/>
      </a:accent1>
      <a:accent2>
        <a:srgbClr val="3F3F3F"/>
      </a:accent2>
      <a:accent3>
        <a:srgbClr val="F23B48"/>
      </a:accent3>
      <a:accent4>
        <a:srgbClr val="3F3F3F"/>
      </a:accent4>
      <a:accent5>
        <a:srgbClr val="F23B48"/>
      </a:accent5>
      <a:accent6>
        <a:srgbClr val="3F3F3F"/>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12457</TotalTime>
  <Words>2914</Words>
  <Application>Microsoft Office PowerPoint</Application>
  <PresentationFormat>宽屏</PresentationFormat>
  <Paragraphs>52</Paragraphs>
  <Slides>21</Slides>
  <Notes>3</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21</vt:i4>
      </vt:variant>
    </vt:vector>
  </HeadingPairs>
  <TitlesOfParts>
    <vt:vector size="28" baseType="lpstr">
      <vt:lpstr>微软雅黑</vt:lpstr>
      <vt:lpstr>Arial</vt:lpstr>
      <vt:lpstr>Calibri</vt:lpstr>
      <vt:lpstr>Lato</vt:lpstr>
      <vt:lpstr>Raleway</vt:lpstr>
      <vt:lpstr>Office Theme</vt:lpstr>
      <vt:lpstr>11_Office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ma zm</cp:lastModifiedBy>
  <cp:revision>444</cp:revision>
  <dcterms:created xsi:type="dcterms:W3CDTF">2017-02-13T15:17:59Z</dcterms:created>
  <dcterms:modified xsi:type="dcterms:W3CDTF">2022-08-28T10:22:50Z</dcterms:modified>
</cp:coreProperties>
</file>